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43"/>
  </p:notesMasterIdLst>
  <p:handoutMasterIdLst>
    <p:handoutMasterId r:id="rId44"/>
  </p:handoutMasterIdLst>
  <p:sldIdLst>
    <p:sldId id="350" r:id="rId5"/>
    <p:sldId id="365" r:id="rId6"/>
    <p:sldId id="361" r:id="rId7"/>
    <p:sldId id="366" r:id="rId8"/>
    <p:sldId id="367" r:id="rId9"/>
    <p:sldId id="369" r:id="rId10"/>
    <p:sldId id="370" r:id="rId11"/>
    <p:sldId id="284" r:id="rId12"/>
    <p:sldId id="372" r:id="rId13"/>
    <p:sldId id="371" r:id="rId14"/>
    <p:sldId id="375" r:id="rId15"/>
    <p:sldId id="377" r:id="rId16"/>
    <p:sldId id="397" r:id="rId17"/>
    <p:sldId id="355" r:id="rId18"/>
    <p:sldId id="373" r:id="rId19"/>
    <p:sldId id="318" r:id="rId20"/>
    <p:sldId id="331" r:id="rId21"/>
    <p:sldId id="374" r:id="rId22"/>
    <p:sldId id="378" r:id="rId23"/>
    <p:sldId id="384" r:id="rId24"/>
    <p:sldId id="386" r:id="rId25"/>
    <p:sldId id="342" r:id="rId26"/>
    <p:sldId id="390" r:id="rId27"/>
    <p:sldId id="389" r:id="rId28"/>
    <p:sldId id="339" r:id="rId29"/>
    <p:sldId id="295" r:id="rId30"/>
    <p:sldId id="294" r:id="rId31"/>
    <p:sldId id="393" r:id="rId32"/>
    <p:sldId id="395" r:id="rId33"/>
    <p:sldId id="328" r:id="rId34"/>
    <p:sldId id="338" r:id="rId35"/>
    <p:sldId id="314" r:id="rId36"/>
    <p:sldId id="326" r:id="rId37"/>
    <p:sldId id="323" r:id="rId38"/>
    <p:sldId id="364" r:id="rId39"/>
    <p:sldId id="396" r:id="rId40"/>
    <p:sldId id="266" r:id="rId41"/>
    <p:sldId id="2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1D1"/>
    <a:srgbClr val="153169"/>
    <a:srgbClr val="BBBEC1"/>
    <a:srgbClr val="BFD2DB"/>
    <a:srgbClr val="6BB5C1"/>
    <a:srgbClr val="DA9078"/>
    <a:srgbClr val="FFFFFB"/>
    <a:srgbClr val="BEE395"/>
    <a:srgbClr val="EEEEEE"/>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F61CE-D087-F7B2-34EC-78609AF489A2}" v="5" dt="2023-05-17T18:24:56.753"/>
    <p1510:client id="{1DD5070C-6792-3AB4-A517-3E278152CCD6}" v="10" dt="2023-05-18T03:59:52.628"/>
    <p1510:client id="{76EAC4DF-EBE4-07EC-25CD-1EB6341269B2}" v="1" dt="2023-05-18T05:16:19.787"/>
    <p1510:client id="{91B83324-F98D-9FF7-8783-6DFBEA37B4BB}" v="1" dt="2023-05-17T17:54:42.609"/>
    <p1510:client id="{D14FBD65-079E-4183-B85B-3E75D9701341}" v="1120" dt="2023-05-17T18:23:49.043"/>
    <p1510:client id="{F82B276A-3818-BC13-F85E-903FD9EA7CF8}" v="2" dt="2023-05-17T16:20:28.591"/>
    <p1510:client id="{FBEE18E6-D7D8-E75B-BDF9-488ACB6F5B2E}" v="6" dt="2023-05-18T05:13:54.594"/>
    <p1510:client id="{FF88D40D-6D15-3F9F-A21A-A5130B112393}" v="11" dt="2023-05-17T12:10:02.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eroy\Downloads\bquxjob_34354490_18822f4be2c.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roy\Downloads\bquxjob_12ff7e6b_1882318dca0.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00" b="0" i="0" u="none" strike="noStrike" kern="1200" cap="none" spc="50" normalizeH="0" baseline="0">
                <a:solidFill>
                  <a:schemeClr val="bg1"/>
                </a:solidFill>
                <a:latin typeface="+mn-lt"/>
                <a:ea typeface="+mj-ea"/>
                <a:cs typeface="+mj-cs"/>
              </a:defRPr>
            </a:pPr>
            <a:r>
              <a:rPr lang="en-US" sz="1800" b="0" baseline="0">
                <a:latin typeface="+mn-lt"/>
              </a:rPr>
              <a:t>YEAR - BIRTH </a:t>
            </a:r>
          </a:p>
        </c:rich>
      </c:tx>
      <c:layout>
        <c:manualLayout>
          <c:xMode val="edge"/>
          <c:yMode val="edge"/>
          <c:x val="0.44470841867095734"/>
          <c:y val="8.3203314505580685E-3"/>
        </c:manualLayout>
      </c:layout>
      <c:overlay val="0"/>
      <c:spPr>
        <a:noFill/>
        <a:ln>
          <a:noFill/>
        </a:ln>
        <a:effectLst/>
      </c:spPr>
      <c:txPr>
        <a:bodyPr rot="0" spcFirstLastPara="1" vertOverflow="ellipsis" vert="horz" wrap="square" anchor="ctr" anchorCtr="1"/>
        <a:lstStyle/>
        <a:p>
          <a:pPr>
            <a:defRPr sz="1800" b="0" i="0" u="none" strike="noStrike" kern="1200" cap="none" spc="50" normalizeH="0" baseline="0">
              <a:solidFill>
                <a:schemeClr val="bg1"/>
              </a:solidFill>
              <a:latin typeface="+mn-lt"/>
              <a:ea typeface="+mj-ea"/>
              <a:cs typeface="+mj-cs"/>
            </a:defRPr>
          </a:pPr>
          <a:endParaRPr lang="en-US"/>
        </a:p>
      </c:txPr>
    </c:title>
    <c:autoTitleDeleted val="0"/>
    <c:plotArea>
      <c:layout>
        <c:manualLayout>
          <c:layoutTarget val="inner"/>
          <c:xMode val="edge"/>
          <c:yMode val="edge"/>
          <c:x val="6.4349404221146253E-2"/>
          <c:y val="0.276835116253702"/>
          <c:w val="0.9299923306305401"/>
          <c:h val="0.54317875314919628"/>
        </c:manualLayout>
      </c:layout>
      <c:barChart>
        <c:barDir val="col"/>
        <c:grouping val="clustered"/>
        <c:varyColors val="0"/>
        <c:ser>
          <c:idx val="0"/>
          <c:order val="0"/>
          <c:tx>
            <c:strRef>
              <c:f>bquxjob_34354490_18822f4be2c!$B$1</c:f>
              <c:strCache>
                <c:ptCount val="1"/>
                <c:pt idx="0">
                  <c:v>Number_of_Babys</c:v>
                </c:pt>
              </c:strCache>
            </c:strRef>
          </c:tx>
          <c:spPr>
            <a:solidFill>
              <a:schemeClr val="accent5">
                <a:shade val="76000"/>
                <a:alpha val="70000"/>
              </a:schemeClr>
            </a:solidFill>
            <a:ln>
              <a:noFill/>
            </a:ln>
            <a:effectLst/>
          </c:spPr>
          <c:invertIfNegative val="0"/>
          <c:cat>
            <c:numRef>
              <c:f>bquxjob_34354490_18822f4be2c!$A$2:$A$41</c:f>
              <c:numCache>
                <c:formatCode>General</c:formatCode>
                <c:ptCount val="40"/>
                <c:pt idx="0">
                  <c:v>2008</c:v>
                </c:pt>
                <c:pt idx="1">
                  <c:v>2007</c:v>
                </c:pt>
                <c:pt idx="2">
                  <c:v>2006</c:v>
                </c:pt>
                <c:pt idx="3">
                  <c:v>2005</c:v>
                </c:pt>
                <c:pt idx="4">
                  <c:v>2004</c:v>
                </c:pt>
                <c:pt idx="5">
                  <c:v>2003</c:v>
                </c:pt>
                <c:pt idx="6">
                  <c:v>2002</c:v>
                </c:pt>
                <c:pt idx="7">
                  <c:v>2001</c:v>
                </c:pt>
                <c:pt idx="8">
                  <c:v>2000</c:v>
                </c:pt>
                <c:pt idx="9">
                  <c:v>1999</c:v>
                </c:pt>
                <c:pt idx="10">
                  <c:v>1998</c:v>
                </c:pt>
                <c:pt idx="11">
                  <c:v>1997</c:v>
                </c:pt>
                <c:pt idx="12">
                  <c:v>1996</c:v>
                </c:pt>
                <c:pt idx="13">
                  <c:v>1995</c:v>
                </c:pt>
                <c:pt idx="14">
                  <c:v>1994</c:v>
                </c:pt>
                <c:pt idx="15">
                  <c:v>1993</c:v>
                </c:pt>
                <c:pt idx="16">
                  <c:v>1992</c:v>
                </c:pt>
                <c:pt idx="17">
                  <c:v>1991</c:v>
                </c:pt>
                <c:pt idx="18">
                  <c:v>1990</c:v>
                </c:pt>
                <c:pt idx="19">
                  <c:v>1989</c:v>
                </c:pt>
                <c:pt idx="20">
                  <c:v>1988</c:v>
                </c:pt>
                <c:pt idx="21">
                  <c:v>1987</c:v>
                </c:pt>
                <c:pt idx="22">
                  <c:v>1986</c:v>
                </c:pt>
                <c:pt idx="23">
                  <c:v>1985</c:v>
                </c:pt>
                <c:pt idx="24">
                  <c:v>1984</c:v>
                </c:pt>
                <c:pt idx="25">
                  <c:v>1983</c:v>
                </c:pt>
                <c:pt idx="26">
                  <c:v>1982</c:v>
                </c:pt>
                <c:pt idx="27">
                  <c:v>1981</c:v>
                </c:pt>
                <c:pt idx="28">
                  <c:v>1980</c:v>
                </c:pt>
                <c:pt idx="29">
                  <c:v>1979</c:v>
                </c:pt>
                <c:pt idx="30">
                  <c:v>1978</c:v>
                </c:pt>
                <c:pt idx="31">
                  <c:v>1977</c:v>
                </c:pt>
                <c:pt idx="32">
                  <c:v>1976</c:v>
                </c:pt>
                <c:pt idx="33">
                  <c:v>1975</c:v>
                </c:pt>
                <c:pt idx="34">
                  <c:v>1974</c:v>
                </c:pt>
                <c:pt idx="35">
                  <c:v>1973</c:v>
                </c:pt>
                <c:pt idx="36">
                  <c:v>1972</c:v>
                </c:pt>
                <c:pt idx="37">
                  <c:v>1971</c:v>
                </c:pt>
                <c:pt idx="38">
                  <c:v>1970</c:v>
                </c:pt>
                <c:pt idx="39">
                  <c:v>1969</c:v>
                </c:pt>
              </c:numCache>
            </c:numRef>
          </c:cat>
          <c:val>
            <c:numRef>
              <c:f>bquxjob_34354490_18822f4be2c!$B$2:$B$41</c:f>
              <c:numCache>
                <c:formatCode>General</c:formatCode>
                <c:ptCount val="40"/>
                <c:pt idx="0">
                  <c:v>679671</c:v>
                </c:pt>
                <c:pt idx="1">
                  <c:v>689294</c:v>
                </c:pt>
                <c:pt idx="2">
                  <c:v>682338</c:v>
                </c:pt>
                <c:pt idx="3">
                  <c:v>660245</c:v>
                </c:pt>
                <c:pt idx="4">
                  <c:v>250000</c:v>
                </c:pt>
                <c:pt idx="5">
                  <c:v>246899</c:v>
                </c:pt>
                <c:pt idx="6">
                  <c:v>241959</c:v>
                </c:pt>
                <c:pt idx="7">
                  <c:v>242059</c:v>
                </c:pt>
                <c:pt idx="8">
                  <c:v>242935</c:v>
                </c:pt>
                <c:pt idx="9">
                  <c:v>235961</c:v>
                </c:pt>
                <c:pt idx="10">
                  <c:v>234760</c:v>
                </c:pt>
                <c:pt idx="11">
                  <c:v>231584</c:v>
                </c:pt>
                <c:pt idx="12">
                  <c:v>235379</c:v>
                </c:pt>
                <c:pt idx="13">
                  <c:v>252518</c:v>
                </c:pt>
                <c:pt idx="14">
                  <c:v>259384</c:v>
                </c:pt>
                <c:pt idx="15">
                  <c:v>263359</c:v>
                </c:pt>
                <c:pt idx="16">
                  <c:v>267283</c:v>
                </c:pt>
                <c:pt idx="17">
                  <c:v>272215</c:v>
                </c:pt>
                <c:pt idx="18">
                  <c:v>275585</c:v>
                </c:pt>
                <c:pt idx="19">
                  <c:v>266268</c:v>
                </c:pt>
                <c:pt idx="20">
                  <c:v>254380</c:v>
                </c:pt>
                <c:pt idx="21">
                  <c:v>245197</c:v>
                </c:pt>
                <c:pt idx="22">
                  <c:v>238531</c:v>
                </c:pt>
                <c:pt idx="23">
                  <c:v>237913</c:v>
                </c:pt>
                <c:pt idx="24">
                  <c:v>181132</c:v>
                </c:pt>
                <c:pt idx="25">
                  <c:v>178459</c:v>
                </c:pt>
                <c:pt idx="26">
                  <c:v>179188</c:v>
                </c:pt>
                <c:pt idx="27">
                  <c:v>176442</c:v>
                </c:pt>
                <c:pt idx="28">
                  <c:v>174815</c:v>
                </c:pt>
                <c:pt idx="29">
                  <c:v>165047</c:v>
                </c:pt>
                <c:pt idx="30">
                  <c:v>150370</c:v>
                </c:pt>
                <c:pt idx="31">
                  <c:v>148416</c:v>
                </c:pt>
                <c:pt idx="32">
                  <c:v>136042</c:v>
                </c:pt>
                <c:pt idx="33">
                  <c:v>131343</c:v>
                </c:pt>
                <c:pt idx="34">
                  <c:v>130128</c:v>
                </c:pt>
                <c:pt idx="35">
                  <c:v>110605</c:v>
                </c:pt>
                <c:pt idx="36">
                  <c:v>108242</c:v>
                </c:pt>
                <c:pt idx="37">
                  <c:v>105839</c:v>
                </c:pt>
                <c:pt idx="38">
                  <c:v>111305</c:v>
                </c:pt>
                <c:pt idx="39">
                  <c:v>106910</c:v>
                </c:pt>
              </c:numCache>
            </c:numRef>
          </c:val>
          <c:extLst>
            <c:ext xmlns:c16="http://schemas.microsoft.com/office/drawing/2014/chart" uri="{C3380CC4-5D6E-409C-BE32-E72D297353CC}">
              <c16:uniqueId val="{00000000-CEF2-4EB0-8E5B-225B78EFEF63}"/>
            </c:ext>
          </c:extLst>
        </c:ser>
        <c:ser>
          <c:idx val="1"/>
          <c:order val="1"/>
          <c:tx>
            <c:strRef>
              <c:f>bquxjob_34354490_18822f4be2c!$C$1</c:f>
              <c:strCache>
                <c:ptCount val="1"/>
                <c:pt idx="0">
                  <c:v>avg_weight_kg</c:v>
                </c:pt>
              </c:strCache>
            </c:strRef>
          </c:tx>
          <c:spPr>
            <a:solidFill>
              <a:schemeClr val="accent5">
                <a:tint val="77000"/>
                <a:alpha val="70000"/>
              </a:schemeClr>
            </a:solidFill>
            <a:ln>
              <a:noFill/>
            </a:ln>
            <a:effectLst/>
          </c:spPr>
          <c:invertIfNegative val="0"/>
          <c:cat>
            <c:numRef>
              <c:f>bquxjob_34354490_18822f4be2c!$A$2:$A$41</c:f>
              <c:numCache>
                <c:formatCode>General</c:formatCode>
                <c:ptCount val="40"/>
                <c:pt idx="0">
                  <c:v>2008</c:v>
                </c:pt>
                <c:pt idx="1">
                  <c:v>2007</c:v>
                </c:pt>
                <c:pt idx="2">
                  <c:v>2006</c:v>
                </c:pt>
                <c:pt idx="3">
                  <c:v>2005</c:v>
                </c:pt>
                <c:pt idx="4">
                  <c:v>2004</c:v>
                </c:pt>
                <c:pt idx="5">
                  <c:v>2003</c:v>
                </c:pt>
                <c:pt idx="6">
                  <c:v>2002</c:v>
                </c:pt>
                <c:pt idx="7">
                  <c:v>2001</c:v>
                </c:pt>
                <c:pt idx="8">
                  <c:v>2000</c:v>
                </c:pt>
                <c:pt idx="9">
                  <c:v>1999</c:v>
                </c:pt>
                <c:pt idx="10">
                  <c:v>1998</c:v>
                </c:pt>
                <c:pt idx="11">
                  <c:v>1997</c:v>
                </c:pt>
                <c:pt idx="12">
                  <c:v>1996</c:v>
                </c:pt>
                <c:pt idx="13">
                  <c:v>1995</c:v>
                </c:pt>
                <c:pt idx="14">
                  <c:v>1994</c:v>
                </c:pt>
                <c:pt idx="15">
                  <c:v>1993</c:v>
                </c:pt>
                <c:pt idx="16">
                  <c:v>1992</c:v>
                </c:pt>
                <c:pt idx="17">
                  <c:v>1991</c:v>
                </c:pt>
                <c:pt idx="18">
                  <c:v>1990</c:v>
                </c:pt>
                <c:pt idx="19">
                  <c:v>1989</c:v>
                </c:pt>
                <c:pt idx="20">
                  <c:v>1988</c:v>
                </c:pt>
                <c:pt idx="21">
                  <c:v>1987</c:v>
                </c:pt>
                <c:pt idx="22">
                  <c:v>1986</c:v>
                </c:pt>
                <c:pt idx="23">
                  <c:v>1985</c:v>
                </c:pt>
                <c:pt idx="24">
                  <c:v>1984</c:v>
                </c:pt>
                <c:pt idx="25">
                  <c:v>1983</c:v>
                </c:pt>
                <c:pt idx="26">
                  <c:v>1982</c:v>
                </c:pt>
                <c:pt idx="27">
                  <c:v>1981</c:v>
                </c:pt>
                <c:pt idx="28">
                  <c:v>1980</c:v>
                </c:pt>
                <c:pt idx="29">
                  <c:v>1979</c:v>
                </c:pt>
                <c:pt idx="30">
                  <c:v>1978</c:v>
                </c:pt>
                <c:pt idx="31">
                  <c:v>1977</c:v>
                </c:pt>
                <c:pt idx="32">
                  <c:v>1976</c:v>
                </c:pt>
                <c:pt idx="33">
                  <c:v>1975</c:v>
                </c:pt>
                <c:pt idx="34">
                  <c:v>1974</c:v>
                </c:pt>
                <c:pt idx="35">
                  <c:v>1973</c:v>
                </c:pt>
                <c:pt idx="36">
                  <c:v>1972</c:v>
                </c:pt>
                <c:pt idx="37">
                  <c:v>1971</c:v>
                </c:pt>
                <c:pt idx="38">
                  <c:v>1970</c:v>
                </c:pt>
                <c:pt idx="39">
                  <c:v>1969</c:v>
                </c:pt>
              </c:numCache>
            </c:numRef>
          </c:cat>
          <c:val>
            <c:numRef>
              <c:f>bquxjob_34354490_18822f4be2c!$C$2:$C$41</c:f>
              <c:numCache>
                <c:formatCode>General</c:formatCode>
                <c:ptCount val="40"/>
                <c:pt idx="0">
                  <c:v>3.26</c:v>
                </c:pt>
                <c:pt idx="1">
                  <c:v>3.26</c:v>
                </c:pt>
                <c:pt idx="2">
                  <c:v>3.27</c:v>
                </c:pt>
                <c:pt idx="3">
                  <c:v>3.27</c:v>
                </c:pt>
                <c:pt idx="4">
                  <c:v>3.28</c:v>
                </c:pt>
                <c:pt idx="5">
                  <c:v>3.29</c:v>
                </c:pt>
                <c:pt idx="6">
                  <c:v>3.3</c:v>
                </c:pt>
                <c:pt idx="7">
                  <c:v>3.31</c:v>
                </c:pt>
                <c:pt idx="8">
                  <c:v>3.32</c:v>
                </c:pt>
                <c:pt idx="9">
                  <c:v>3.32</c:v>
                </c:pt>
                <c:pt idx="10">
                  <c:v>3.32</c:v>
                </c:pt>
                <c:pt idx="11">
                  <c:v>3.32</c:v>
                </c:pt>
                <c:pt idx="12">
                  <c:v>3.32</c:v>
                </c:pt>
                <c:pt idx="13">
                  <c:v>3.33</c:v>
                </c:pt>
                <c:pt idx="14">
                  <c:v>3.33</c:v>
                </c:pt>
                <c:pt idx="15">
                  <c:v>3.33</c:v>
                </c:pt>
                <c:pt idx="16">
                  <c:v>3.34</c:v>
                </c:pt>
                <c:pt idx="17">
                  <c:v>3.34</c:v>
                </c:pt>
                <c:pt idx="18">
                  <c:v>3.34</c:v>
                </c:pt>
                <c:pt idx="19">
                  <c:v>3.34</c:v>
                </c:pt>
                <c:pt idx="20">
                  <c:v>3.35</c:v>
                </c:pt>
                <c:pt idx="21">
                  <c:v>3.34</c:v>
                </c:pt>
                <c:pt idx="22">
                  <c:v>3.35</c:v>
                </c:pt>
                <c:pt idx="23">
                  <c:v>3.35</c:v>
                </c:pt>
                <c:pt idx="24">
                  <c:v>3.35</c:v>
                </c:pt>
                <c:pt idx="25">
                  <c:v>3.34</c:v>
                </c:pt>
                <c:pt idx="26">
                  <c:v>3.34</c:v>
                </c:pt>
                <c:pt idx="27">
                  <c:v>3.34</c:v>
                </c:pt>
                <c:pt idx="28">
                  <c:v>3.34</c:v>
                </c:pt>
                <c:pt idx="29">
                  <c:v>3.33</c:v>
                </c:pt>
                <c:pt idx="30">
                  <c:v>3.32</c:v>
                </c:pt>
                <c:pt idx="31">
                  <c:v>3.33</c:v>
                </c:pt>
                <c:pt idx="32">
                  <c:v>3.32</c:v>
                </c:pt>
                <c:pt idx="33">
                  <c:v>3.3</c:v>
                </c:pt>
                <c:pt idx="34">
                  <c:v>3.3</c:v>
                </c:pt>
                <c:pt idx="35">
                  <c:v>3.29</c:v>
                </c:pt>
                <c:pt idx="36">
                  <c:v>3.29</c:v>
                </c:pt>
                <c:pt idx="37">
                  <c:v>3.29</c:v>
                </c:pt>
                <c:pt idx="38">
                  <c:v>3.28</c:v>
                </c:pt>
                <c:pt idx="39">
                  <c:v>3.27</c:v>
                </c:pt>
              </c:numCache>
            </c:numRef>
          </c:val>
          <c:extLst>
            <c:ext xmlns:c16="http://schemas.microsoft.com/office/drawing/2014/chart" uri="{C3380CC4-5D6E-409C-BE32-E72D297353CC}">
              <c16:uniqueId val="{00000001-CEF2-4EB0-8E5B-225B78EFEF63}"/>
            </c:ext>
          </c:extLst>
        </c:ser>
        <c:dLbls>
          <c:showLegendKey val="0"/>
          <c:showVal val="0"/>
          <c:showCatName val="0"/>
          <c:showSerName val="0"/>
          <c:showPercent val="0"/>
          <c:showBubbleSize val="0"/>
        </c:dLbls>
        <c:gapWidth val="80"/>
        <c:overlap val="25"/>
        <c:axId val="618534944"/>
        <c:axId val="618533304"/>
      </c:barChart>
      <c:catAx>
        <c:axId val="618534944"/>
        <c:scaling>
          <c:orientation val="minMax"/>
        </c:scaling>
        <c:delete val="0"/>
        <c:axPos val="b"/>
        <c:numFmt formatCode="General" sourceLinked="1"/>
        <c:majorTickMark val="none"/>
        <c:minorTickMark val="none"/>
        <c:tickLblPos val="nextTo"/>
        <c:spPr>
          <a:noFill/>
          <a:ln w="15875" cap="flat" cmpd="sng" algn="ctr">
            <a:solidFill>
              <a:schemeClr val="bg2">
                <a:lumMod val="50000"/>
                <a:alpha val="95000"/>
              </a:schemeClr>
            </a:solidFill>
            <a:round/>
          </a:ln>
          <a:effectLst/>
        </c:spPr>
        <c:txPr>
          <a:bodyPr rot="-60000000" spcFirstLastPara="1" vertOverflow="ellipsis" vert="horz" wrap="square" anchor="t" anchorCtr="0"/>
          <a:lstStyle/>
          <a:p>
            <a:pPr>
              <a:defRPr sz="900" b="0" i="0" u="none" strike="noStrike" kern="1200" cap="none" spc="20" normalizeH="0" baseline="0">
                <a:solidFill>
                  <a:schemeClr val="bg1"/>
                </a:solidFill>
                <a:latin typeface="+mn-lt"/>
                <a:ea typeface="+mn-ea"/>
                <a:cs typeface="+mn-cs"/>
              </a:defRPr>
            </a:pPr>
            <a:endParaRPr lang="en-US"/>
          </a:p>
        </c:txPr>
        <c:crossAx val="618533304"/>
        <c:crosses val="autoZero"/>
        <c:auto val="1"/>
        <c:lblAlgn val="ctr"/>
        <c:lblOffset val="100"/>
        <c:noMultiLvlLbl val="0"/>
      </c:catAx>
      <c:valAx>
        <c:axId val="618533304"/>
        <c:scaling>
          <c:orientation val="minMax"/>
        </c:scaling>
        <c:delete val="0"/>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bg1"/>
                </a:solidFill>
                <a:latin typeface="+mn-lt"/>
                <a:ea typeface="+mn-ea"/>
                <a:cs typeface="+mn-cs"/>
              </a:defRPr>
            </a:pPr>
            <a:endParaRPr lang="en-US"/>
          </a:p>
        </c:txPr>
        <c:crossAx val="618534944"/>
        <c:crosses val="autoZero"/>
        <c:crossBetween val="between"/>
      </c:valAx>
      <c:spPr>
        <a:noFill/>
        <a:ln>
          <a:noFill/>
        </a:ln>
        <a:effectLst/>
      </c:spPr>
    </c:plotArea>
    <c:legend>
      <c:legendPos val="b"/>
      <c:layout>
        <c:manualLayout>
          <c:xMode val="edge"/>
          <c:yMode val="edge"/>
          <c:x val="0.3635932963655007"/>
          <c:y val="0.1620001290634091"/>
          <c:w val="0.2550818844152985"/>
          <c:h val="8.08497089358066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800" baseline="0"/>
              <a:t>MONTH - BIRTH</a:t>
            </a:r>
          </a:p>
        </c:rich>
      </c:tx>
      <c:layout>
        <c:manualLayout>
          <c:xMode val="edge"/>
          <c:yMode val="edge"/>
          <c:x val="0.41682983320552924"/>
          <c:y val="1.648634456849589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tx>
            <c:strRef>
              <c:f>bquxjob_12ff7e6b_1882318dca0!$B$1</c:f>
              <c:strCache>
                <c:ptCount val="1"/>
                <c:pt idx="0">
                  <c:v>Number_of_Babys</c:v>
                </c:pt>
              </c:strCache>
            </c:strRef>
          </c:tx>
          <c:spPr>
            <a:solidFill>
              <a:schemeClr val="accent3">
                <a:shade val="76000"/>
              </a:schemeClr>
            </a:solidFill>
            <a:ln>
              <a:noFill/>
            </a:ln>
            <a:effectLst/>
          </c:spPr>
          <c:invertIfNegative val="0"/>
          <c:cat>
            <c:numRef>
              <c:f>bquxjob_12ff7e6b_1882318dca0!$A$2:$A$13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bquxjob_12ff7e6b_1882318dca0!$B$2:$B$13</c:f>
              <c:numCache>
                <c:formatCode>General</c:formatCode>
                <c:ptCount val="12"/>
                <c:pt idx="0">
                  <c:v>837607</c:v>
                </c:pt>
                <c:pt idx="1">
                  <c:v>807045</c:v>
                </c:pt>
                <c:pt idx="2">
                  <c:v>855062</c:v>
                </c:pt>
                <c:pt idx="3">
                  <c:v>875956</c:v>
                </c:pt>
                <c:pt idx="4">
                  <c:v>893353</c:v>
                </c:pt>
                <c:pt idx="5">
                  <c:v>875235</c:v>
                </c:pt>
                <c:pt idx="6">
                  <c:v>822405</c:v>
                </c:pt>
                <c:pt idx="7">
                  <c:v>830935</c:v>
                </c:pt>
                <c:pt idx="8">
                  <c:v>795145</c:v>
                </c:pt>
                <c:pt idx="9">
                  <c:v>833127</c:v>
                </c:pt>
                <c:pt idx="10">
                  <c:v>758781</c:v>
                </c:pt>
                <c:pt idx="11">
                  <c:v>815349</c:v>
                </c:pt>
              </c:numCache>
            </c:numRef>
          </c:val>
          <c:extLst>
            <c:ext xmlns:c16="http://schemas.microsoft.com/office/drawing/2014/chart" uri="{C3380CC4-5D6E-409C-BE32-E72D297353CC}">
              <c16:uniqueId val="{00000000-4F53-44C6-AE3F-A4FCA431D3E1}"/>
            </c:ext>
          </c:extLst>
        </c:ser>
        <c:ser>
          <c:idx val="1"/>
          <c:order val="1"/>
          <c:tx>
            <c:strRef>
              <c:f>bquxjob_12ff7e6b_1882318dca0!$C$1</c:f>
              <c:strCache>
                <c:ptCount val="1"/>
                <c:pt idx="0">
                  <c:v>avg_weight_kg</c:v>
                </c:pt>
              </c:strCache>
            </c:strRef>
          </c:tx>
          <c:spPr>
            <a:solidFill>
              <a:schemeClr val="accent3">
                <a:tint val="77000"/>
              </a:schemeClr>
            </a:solidFill>
            <a:ln>
              <a:noFill/>
            </a:ln>
            <a:effectLst/>
          </c:spPr>
          <c:invertIfNegative val="0"/>
          <c:cat>
            <c:numRef>
              <c:f>bquxjob_12ff7e6b_1882318dca0!$A$2:$A$13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bquxjob_12ff7e6b_1882318dca0!$C$2:$C$13</c:f>
              <c:numCache>
                <c:formatCode>General</c:formatCode>
                <c:ptCount val="12"/>
                <c:pt idx="0">
                  <c:v>3.3</c:v>
                </c:pt>
                <c:pt idx="1">
                  <c:v>3.3</c:v>
                </c:pt>
                <c:pt idx="2">
                  <c:v>3.3</c:v>
                </c:pt>
                <c:pt idx="3">
                  <c:v>3.31</c:v>
                </c:pt>
                <c:pt idx="4">
                  <c:v>3.3</c:v>
                </c:pt>
                <c:pt idx="5">
                  <c:v>3.3</c:v>
                </c:pt>
                <c:pt idx="6">
                  <c:v>3.31</c:v>
                </c:pt>
                <c:pt idx="7">
                  <c:v>3.32</c:v>
                </c:pt>
                <c:pt idx="8">
                  <c:v>3.32</c:v>
                </c:pt>
                <c:pt idx="9">
                  <c:v>3.32</c:v>
                </c:pt>
                <c:pt idx="10">
                  <c:v>3.31</c:v>
                </c:pt>
                <c:pt idx="11">
                  <c:v>3.3</c:v>
                </c:pt>
              </c:numCache>
            </c:numRef>
          </c:val>
          <c:extLst>
            <c:ext xmlns:c16="http://schemas.microsoft.com/office/drawing/2014/chart" uri="{C3380CC4-5D6E-409C-BE32-E72D297353CC}">
              <c16:uniqueId val="{00000001-4F53-44C6-AE3F-A4FCA431D3E1}"/>
            </c:ext>
          </c:extLst>
        </c:ser>
        <c:dLbls>
          <c:showLegendKey val="0"/>
          <c:showVal val="0"/>
          <c:showCatName val="0"/>
          <c:showSerName val="0"/>
          <c:showPercent val="0"/>
          <c:showBubbleSize val="0"/>
        </c:dLbls>
        <c:gapWidth val="150"/>
        <c:overlap val="100"/>
        <c:axId val="589168152"/>
        <c:axId val="589169464"/>
      </c:barChart>
      <c:catAx>
        <c:axId val="589168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10" b="0" i="0" u="none" strike="noStrike" kern="1200" baseline="0">
                <a:solidFill>
                  <a:schemeClr val="bg1"/>
                </a:solidFill>
                <a:latin typeface="+mn-lt"/>
                <a:ea typeface="+mn-ea"/>
                <a:cs typeface="+mn-cs"/>
              </a:defRPr>
            </a:pPr>
            <a:endParaRPr lang="en-US"/>
          </a:p>
        </c:txPr>
        <c:crossAx val="589169464"/>
        <c:crosses val="autoZero"/>
        <c:auto val="1"/>
        <c:lblAlgn val="ctr"/>
        <c:lblOffset val="100"/>
        <c:noMultiLvlLbl val="0"/>
      </c:catAx>
      <c:valAx>
        <c:axId val="589169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89168152"/>
        <c:crosses val="autoZero"/>
        <c:crossBetween val="between"/>
      </c:valAx>
      <c:dTable>
        <c:showHorzBorder val="1"/>
        <c:showVertBorder val="1"/>
        <c:showOutline val="1"/>
        <c:showKeys val="1"/>
        <c:spPr>
          <a:noFill/>
          <a:ln w="9525" cap="flat" cmpd="sng" algn="ctr">
            <a:solidFill>
              <a:schemeClr val="bg2">
                <a:lumMod val="50000"/>
              </a:schemeClr>
            </a:solidFill>
            <a:round/>
          </a:ln>
          <a:effectLst/>
        </c:spPr>
        <c:txPr>
          <a:bodyPr rot="0" spcFirstLastPara="1" vertOverflow="ellipsis" vert="horz" wrap="square" anchor="ctr" anchorCtr="1"/>
          <a:lstStyle/>
          <a:p>
            <a:pPr rtl="0">
              <a:defRPr sz="900" b="0" i="0" u="none" strike="noStrike" kern="1200" baseline="0">
                <a:solidFill>
                  <a:schemeClr val="bg1"/>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A2512-8733-4AA2-B7AA-08E3733B1D6D}"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50DABA0B-F476-4976-A929-A22AC023DC66}">
      <dgm:prSet/>
      <dgm:spPr>
        <a:solidFill>
          <a:srgbClr val="1FC1E1"/>
        </a:solidFill>
      </dgm:spPr>
      <dgm:t>
        <a:bodyPr/>
        <a:lstStyle/>
        <a:p>
          <a:r>
            <a:rPr lang="en-US"/>
            <a:t>YEAR</a:t>
          </a:r>
        </a:p>
      </dgm:t>
    </dgm:pt>
    <dgm:pt modelId="{FB6DA853-E32C-426A-8F83-A2BB8B5B70E5}" type="parTrans" cxnId="{95A7F5D3-4ADC-4AF8-95EE-9A7AD55E4BD6}">
      <dgm:prSet/>
      <dgm:spPr/>
      <dgm:t>
        <a:bodyPr/>
        <a:lstStyle/>
        <a:p>
          <a:endParaRPr lang="en-US"/>
        </a:p>
      </dgm:t>
    </dgm:pt>
    <dgm:pt modelId="{F823640B-85A0-4316-B7D2-97105E471771}" type="sibTrans" cxnId="{95A7F5D3-4ADC-4AF8-95EE-9A7AD55E4BD6}">
      <dgm:prSet/>
      <dgm:spPr/>
      <dgm:t>
        <a:bodyPr/>
        <a:lstStyle/>
        <a:p>
          <a:endParaRPr lang="en-US"/>
        </a:p>
      </dgm:t>
    </dgm:pt>
    <dgm:pt modelId="{D6384CB0-6CA1-4142-90F5-B5003833EC0D}">
      <dgm:prSet/>
      <dgm:spPr/>
      <dgm:t>
        <a:bodyPr/>
        <a:lstStyle/>
        <a:p>
          <a:r>
            <a:rPr lang="en-US"/>
            <a:t>MONTH</a:t>
          </a:r>
        </a:p>
      </dgm:t>
    </dgm:pt>
    <dgm:pt modelId="{A8650F2C-F01F-4514-8788-828AC9851A61}" type="parTrans" cxnId="{C64DD84E-3AF9-4EA6-A6D2-B25FC715D033}">
      <dgm:prSet/>
      <dgm:spPr/>
      <dgm:t>
        <a:bodyPr/>
        <a:lstStyle/>
        <a:p>
          <a:endParaRPr lang="en-US"/>
        </a:p>
      </dgm:t>
    </dgm:pt>
    <dgm:pt modelId="{5DDEB17D-9BAD-4F04-AB46-6900D0787E4D}" type="sibTrans" cxnId="{C64DD84E-3AF9-4EA6-A6D2-B25FC715D033}">
      <dgm:prSet/>
      <dgm:spPr/>
      <dgm:t>
        <a:bodyPr/>
        <a:lstStyle/>
        <a:p>
          <a:endParaRPr lang="en-US"/>
        </a:p>
      </dgm:t>
    </dgm:pt>
    <dgm:pt modelId="{BE14518A-CE4E-4FF7-964A-082970DB55B7}">
      <dgm:prSet/>
      <dgm:spPr>
        <a:solidFill>
          <a:srgbClr val="1FC1E1"/>
        </a:solidFill>
      </dgm:spPr>
      <dgm:t>
        <a:bodyPr/>
        <a:lstStyle/>
        <a:p>
          <a:r>
            <a:rPr lang="en-US"/>
            <a:t>IS MALE</a:t>
          </a:r>
        </a:p>
      </dgm:t>
    </dgm:pt>
    <dgm:pt modelId="{A526007A-F55F-4390-BA55-A5201812AC64}" type="parTrans" cxnId="{6BE14094-64EF-4CBD-8A6B-2BCF2875E514}">
      <dgm:prSet/>
      <dgm:spPr/>
      <dgm:t>
        <a:bodyPr/>
        <a:lstStyle/>
        <a:p>
          <a:endParaRPr lang="en-US"/>
        </a:p>
      </dgm:t>
    </dgm:pt>
    <dgm:pt modelId="{4972C9A3-6459-4E1C-BD50-BF7CF9306CAE}" type="sibTrans" cxnId="{6BE14094-64EF-4CBD-8A6B-2BCF2875E514}">
      <dgm:prSet/>
      <dgm:spPr/>
      <dgm:t>
        <a:bodyPr/>
        <a:lstStyle/>
        <a:p>
          <a:endParaRPr lang="en-US"/>
        </a:p>
      </dgm:t>
    </dgm:pt>
    <dgm:pt modelId="{3B502A5E-A625-40EB-89A5-3C6B998DE027}">
      <dgm:prSet/>
      <dgm:spPr/>
      <dgm:t>
        <a:bodyPr/>
        <a:lstStyle/>
        <a:p>
          <a:r>
            <a:rPr lang="en-US"/>
            <a:t>CHILD RACE</a:t>
          </a:r>
        </a:p>
      </dgm:t>
    </dgm:pt>
    <dgm:pt modelId="{0DC385B2-64ED-449A-81C2-0FBBE7A1ABBE}" type="parTrans" cxnId="{568D5691-9E5A-4BB3-92EA-BD10E33AF9D7}">
      <dgm:prSet/>
      <dgm:spPr/>
      <dgm:t>
        <a:bodyPr/>
        <a:lstStyle/>
        <a:p>
          <a:endParaRPr lang="en-US"/>
        </a:p>
      </dgm:t>
    </dgm:pt>
    <dgm:pt modelId="{EA306F34-7E50-447D-BFA2-F157179ED079}" type="sibTrans" cxnId="{568D5691-9E5A-4BB3-92EA-BD10E33AF9D7}">
      <dgm:prSet/>
      <dgm:spPr/>
      <dgm:t>
        <a:bodyPr/>
        <a:lstStyle/>
        <a:p>
          <a:endParaRPr lang="en-US"/>
        </a:p>
      </dgm:t>
    </dgm:pt>
    <dgm:pt modelId="{B272C841-1BA1-4724-94C7-48FB242DC35E}">
      <dgm:prSet/>
      <dgm:spPr>
        <a:solidFill>
          <a:schemeClr val="accent3">
            <a:lumMod val="75000"/>
          </a:schemeClr>
        </a:solidFill>
      </dgm:spPr>
      <dgm:t>
        <a:bodyPr/>
        <a:lstStyle/>
        <a:p>
          <a:r>
            <a:rPr lang="en-US"/>
            <a:t>WEIGHT POUNDS</a:t>
          </a:r>
        </a:p>
      </dgm:t>
    </dgm:pt>
    <dgm:pt modelId="{4A88FB24-787C-4B5B-B492-36A367BB2652}" type="parTrans" cxnId="{B30192C2-7601-40D0-9E04-1A18AA2ECE25}">
      <dgm:prSet/>
      <dgm:spPr/>
      <dgm:t>
        <a:bodyPr/>
        <a:lstStyle/>
        <a:p>
          <a:endParaRPr lang="en-US"/>
        </a:p>
      </dgm:t>
    </dgm:pt>
    <dgm:pt modelId="{F591F6AF-DA55-400F-B16B-D75C0D17094E}" type="sibTrans" cxnId="{B30192C2-7601-40D0-9E04-1A18AA2ECE25}">
      <dgm:prSet/>
      <dgm:spPr/>
      <dgm:t>
        <a:bodyPr/>
        <a:lstStyle/>
        <a:p>
          <a:endParaRPr lang="en-US"/>
        </a:p>
      </dgm:t>
    </dgm:pt>
    <dgm:pt modelId="{319A85A5-4FAA-4306-BC00-FE8DD4567A6C}">
      <dgm:prSet/>
      <dgm:spPr>
        <a:solidFill>
          <a:schemeClr val="accent3">
            <a:lumMod val="50000"/>
          </a:schemeClr>
        </a:solidFill>
      </dgm:spPr>
      <dgm:t>
        <a:bodyPr/>
        <a:lstStyle/>
        <a:p>
          <a:r>
            <a:rPr lang="en-US"/>
            <a:t>PLURALITY</a:t>
          </a:r>
        </a:p>
      </dgm:t>
    </dgm:pt>
    <dgm:pt modelId="{BB1F601F-E02B-4589-81B3-78D2A19F597C}" type="parTrans" cxnId="{CE72A597-4ED9-47C8-B154-E17F89515315}">
      <dgm:prSet/>
      <dgm:spPr/>
      <dgm:t>
        <a:bodyPr/>
        <a:lstStyle/>
        <a:p>
          <a:endParaRPr lang="en-US"/>
        </a:p>
      </dgm:t>
    </dgm:pt>
    <dgm:pt modelId="{FA417A8E-09F2-493F-923B-5E4BCD844034}" type="sibTrans" cxnId="{CE72A597-4ED9-47C8-B154-E17F89515315}">
      <dgm:prSet/>
      <dgm:spPr/>
      <dgm:t>
        <a:bodyPr/>
        <a:lstStyle/>
        <a:p>
          <a:endParaRPr lang="en-US"/>
        </a:p>
      </dgm:t>
    </dgm:pt>
    <dgm:pt modelId="{6B93F3A4-A018-4FAB-94E7-134D5225C808}">
      <dgm:prSet/>
      <dgm:spPr>
        <a:solidFill>
          <a:srgbClr val="1FC1E1"/>
        </a:solidFill>
      </dgm:spPr>
      <dgm:t>
        <a:bodyPr/>
        <a:lstStyle/>
        <a:p>
          <a:r>
            <a:rPr lang="en-US"/>
            <a:t>APGAR 5 MIN</a:t>
          </a:r>
        </a:p>
      </dgm:t>
    </dgm:pt>
    <dgm:pt modelId="{4A916DC7-C97A-4818-9EBA-6F2AFCF39752}" type="parTrans" cxnId="{00F8ADD0-CAA3-4D22-8F78-F11A6D111720}">
      <dgm:prSet/>
      <dgm:spPr/>
      <dgm:t>
        <a:bodyPr/>
        <a:lstStyle/>
        <a:p>
          <a:endParaRPr lang="en-US"/>
        </a:p>
      </dgm:t>
    </dgm:pt>
    <dgm:pt modelId="{6D9B0A85-2EE3-45BB-8041-4BFBCC348ABC}" type="sibTrans" cxnId="{00F8ADD0-CAA3-4D22-8F78-F11A6D111720}">
      <dgm:prSet/>
      <dgm:spPr/>
      <dgm:t>
        <a:bodyPr/>
        <a:lstStyle/>
        <a:p>
          <a:endParaRPr lang="en-US"/>
        </a:p>
      </dgm:t>
    </dgm:pt>
    <dgm:pt modelId="{1FD9CB11-5578-497D-A1D5-25EAE3C07056}">
      <dgm:prSet/>
      <dgm:spPr/>
      <dgm:t>
        <a:bodyPr/>
        <a:lstStyle/>
        <a:p>
          <a:r>
            <a:rPr lang="en-US"/>
            <a:t>MOTHER AGE</a:t>
          </a:r>
        </a:p>
      </dgm:t>
    </dgm:pt>
    <dgm:pt modelId="{F5F2F0B9-5E08-4F0D-89B7-FAAFC77B6A3E}" type="parTrans" cxnId="{7EADA1AE-EADE-4959-A209-6ABD3FAD39EC}">
      <dgm:prSet/>
      <dgm:spPr/>
      <dgm:t>
        <a:bodyPr/>
        <a:lstStyle/>
        <a:p>
          <a:endParaRPr lang="en-US"/>
        </a:p>
      </dgm:t>
    </dgm:pt>
    <dgm:pt modelId="{C7AF1AC9-A2F0-40C8-A6A8-677249257B70}" type="sibTrans" cxnId="{7EADA1AE-EADE-4959-A209-6ABD3FAD39EC}">
      <dgm:prSet/>
      <dgm:spPr/>
      <dgm:t>
        <a:bodyPr/>
        <a:lstStyle/>
        <a:p>
          <a:endParaRPr lang="en-US"/>
        </a:p>
      </dgm:t>
    </dgm:pt>
    <dgm:pt modelId="{FFC13D76-82DC-4CF6-983B-A1EAAB97F449}">
      <dgm:prSet/>
      <dgm:spPr>
        <a:solidFill>
          <a:srgbClr val="1FC1E1"/>
        </a:solidFill>
      </dgm:spPr>
      <dgm:t>
        <a:bodyPr/>
        <a:lstStyle/>
        <a:p>
          <a:r>
            <a:rPr lang="en-US"/>
            <a:t>GESTATION WEEKS</a:t>
          </a:r>
        </a:p>
      </dgm:t>
    </dgm:pt>
    <dgm:pt modelId="{6CEA15EE-5B61-4255-B4C9-246F718ACD43}" type="parTrans" cxnId="{95C969F4-CCD1-4757-BC4C-46C7A02E395F}">
      <dgm:prSet/>
      <dgm:spPr/>
      <dgm:t>
        <a:bodyPr/>
        <a:lstStyle/>
        <a:p>
          <a:endParaRPr lang="en-US"/>
        </a:p>
      </dgm:t>
    </dgm:pt>
    <dgm:pt modelId="{7E35773F-FA7C-49B0-8147-E13EDAC02510}" type="sibTrans" cxnId="{95C969F4-CCD1-4757-BC4C-46C7A02E395F}">
      <dgm:prSet/>
      <dgm:spPr/>
      <dgm:t>
        <a:bodyPr/>
        <a:lstStyle/>
        <a:p>
          <a:endParaRPr lang="en-US"/>
        </a:p>
      </dgm:t>
    </dgm:pt>
    <dgm:pt modelId="{0ADEE05D-3C0E-4665-8585-D523A6715C76}">
      <dgm:prSet/>
      <dgm:spPr/>
      <dgm:t>
        <a:bodyPr/>
        <a:lstStyle/>
        <a:p>
          <a:r>
            <a:rPr lang="en-US"/>
            <a:t>CIGARATTE USE</a:t>
          </a:r>
        </a:p>
      </dgm:t>
    </dgm:pt>
    <dgm:pt modelId="{FB06FFE5-B797-4F08-89BF-5E5723029601}" type="parTrans" cxnId="{804A3396-FAD3-4840-B380-19DD445501BA}">
      <dgm:prSet/>
      <dgm:spPr/>
      <dgm:t>
        <a:bodyPr/>
        <a:lstStyle/>
        <a:p>
          <a:endParaRPr lang="en-US"/>
        </a:p>
      </dgm:t>
    </dgm:pt>
    <dgm:pt modelId="{8F20B26F-A0FF-44AE-9E53-7D34DF39536C}" type="sibTrans" cxnId="{804A3396-FAD3-4840-B380-19DD445501BA}">
      <dgm:prSet/>
      <dgm:spPr/>
      <dgm:t>
        <a:bodyPr/>
        <a:lstStyle/>
        <a:p>
          <a:endParaRPr lang="en-US"/>
        </a:p>
      </dgm:t>
    </dgm:pt>
    <dgm:pt modelId="{D8CC80BF-261F-485F-AAC3-1AFCA8342F2D}">
      <dgm:prSet/>
      <dgm:spPr/>
      <dgm:t>
        <a:bodyPr/>
        <a:lstStyle/>
        <a:p>
          <a:r>
            <a:rPr lang="en-US"/>
            <a:t>ALCOHOL USE</a:t>
          </a:r>
        </a:p>
      </dgm:t>
    </dgm:pt>
    <dgm:pt modelId="{1DDFC448-BAA5-446D-969A-B98358531410}" type="parTrans" cxnId="{67FF76C9-8A4B-4390-A472-18AEC6090B5B}">
      <dgm:prSet/>
      <dgm:spPr/>
      <dgm:t>
        <a:bodyPr/>
        <a:lstStyle/>
        <a:p>
          <a:endParaRPr lang="en-US"/>
        </a:p>
      </dgm:t>
    </dgm:pt>
    <dgm:pt modelId="{173EEA08-16A3-4328-A461-78D95F18D1FC}" type="sibTrans" cxnId="{67FF76C9-8A4B-4390-A472-18AEC6090B5B}">
      <dgm:prSet/>
      <dgm:spPr/>
      <dgm:t>
        <a:bodyPr/>
        <a:lstStyle/>
        <a:p>
          <a:endParaRPr lang="en-US"/>
        </a:p>
      </dgm:t>
    </dgm:pt>
    <dgm:pt modelId="{CADE097E-3457-4627-A40E-8EC9684A32A9}">
      <dgm:prSet/>
      <dgm:spPr>
        <a:solidFill>
          <a:srgbClr val="1FC1E1"/>
        </a:solidFill>
      </dgm:spPr>
      <dgm:t>
        <a:bodyPr/>
        <a:lstStyle/>
        <a:p>
          <a:r>
            <a:rPr lang="en-US"/>
            <a:t>WEIGHT GAIN POUNDS</a:t>
          </a:r>
        </a:p>
      </dgm:t>
    </dgm:pt>
    <dgm:pt modelId="{0D4351A1-9199-43BE-B281-AC3F0417B2D2}" type="parTrans" cxnId="{280FEE4E-62A9-41F2-BD69-CC5F8E391CEE}">
      <dgm:prSet/>
      <dgm:spPr/>
      <dgm:t>
        <a:bodyPr/>
        <a:lstStyle/>
        <a:p>
          <a:endParaRPr lang="en-US"/>
        </a:p>
      </dgm:t>
    </dgm:pt>
    <dgm:pt modelId="{050A7D25-3C0D-4BB5-9A89-375B8759E4C1}" type="sibTrans" cxnId="{280FEE4E-62A9-41F2-BD69-CC5F8E391CEE}">
      <dgm:prSet/>
      <dgm:spPr/>
      <dgm:t>
        <a:bodyPr/>
        <a:lstStyle/>
        <a:p>
          <a:endParaRPr lang="en-US"/>
        </a:p>
      </dgm:t>
    </dgm:pt>
    <dgm:pt modelId="{51EA50CD-78B0-4C7B-A384-5CF1B04C234F}">
      <dgm:prSet/>
      <dgm:spPr>
        <a:solidFill>
          <a:schemeClr val="accent3">
            <a:lumMod val="75000"/>
          </a:schemeClr>
        </a:solidFill>
      </dgm:spPr>
      <dgm:t>
        <a:bodyPr/>
        <a:lstStyle/>
        <a:p>
          <a:r>
            <a:rPr lang="en-US"/>
            <a:t>EVER BORN</a:t>
          </a:r>
        </a:p>
      </dgm:t>
    </dgm:pt>
    <dgm:pt modelId="{7B86C51E-A049-4BE7-9353-AC9895CBBD1C}" type="parTrans" cxnId="{6BDFE48A-B14F-4EF1-B06E-89C7166637AA}">
      <dgm:prSet/>
      <dgm:spPr/>
      <dgm:t>
        <a:bodyPr/>
        <a:lstStyle/>
        <a:p>
          <a:endParaRPr lang="en-US"/>
        </a:p>
      </dgm:t>
    </dgm:pt>
    <dgm:pt modelId="{1CE27F08-6D77-44E4-8FA9-B69DDCAF6F32}" type="sibTrans" cxnId="{6BDFE48A-B14F-4EF1-B06E-89C7166637AA}">
      <dgm:prSet/>
      <dgm:spPr/>
      <dgm:t>
        <a:bodyPr/>
        <a:lstStyle/>
        <a:p>
          <a:endParaRPr lang="en-US"/>
        </a:p>
      </dgm:t>
    </dgm:pt>
    <dgm:pt modelId="{419E1F24-9AF2-4E6B-ACD4-C743A1BEA7D0}">
      <dgm:prSet/>
      <dgm:spPr>
        <a:solidFill>
          <a:srgbClr val="1FC1E1"/>
        </a:solidFill>
      </dgm:spPr>
      <dgm:t>
        <a:bodyPr/>
        <a:lstStyle/>
        <a:p>
          <a:r>
            <a:rPr lang="en-US"/>
            <a:t>FATHER AGE</a:t>
          </a:r>
        </a:p>
      </dgm:t>
    </dgm:pt>
    <dgm:pt modelId="{0975590B-78E8-4197-A1C3-CE0EF1FA0FBE}" type="parTrans" cxnId="{FF3EB918-FFE3-44A7-83DD-3872C2D8F398}">
      <dgm:prSet/>
      <dgm:spPr/>
      <dgm:t>
        <a:bodyPr/>
        <a:lstStyle/>
        <a:p>
          <a:endParaRPr lang="en-US"/>
        </a:p>
      </dgm:t>
    </dgm:pt>
    <dgm:pt modelId="{99CE52BE-8A04-49C9-B891-676C2E818A60}" type="sibTrans" cxnId="{FF3EB918-FFE3-44A7-83DD-3872C2D8F398}">
      <dgm:prSet/>
      <dgm:spPr/>
      <dgm:t>
        <a:bodyPr/>
        <a:lstStyle/>
        <a:p>
          <a:endParaRPr lang="en-US"/>
        </a:p>
      </dgm:t>
    </dgm:pt>
    <dgm:pt modelId="{1709DD46-3874-4818-A6F3-7D01DC9DC0C0}" type="pres">
      <dgm:prSet presAssocID="{736A2512-8733-4AA2-B7AA-08E3733B1D6D}" presName="diagram" presStyleCnt="0">
        <dgm:presLayoutVars>
          <dgm:dir/>
          <dgm:resizeHandles val="exact"/>
        </dgm:presLayoutVars>
      </dgm:prSet>
      <dgm:spPr/>
    </dgm:pt>
    <dgm:pt modelId="{1D5A78EF-3BC4-4821-A1D0-DDECDC45818C}" type="pres">
      <dgm:prSet presAssocID="{50DABA0B-F476-4976-A929-A22AC023DC66}" presName="node" presStyleLbl="node1" presStyleIdx="0" presStyleCnt="14">
        <dgm:presLayoutVars>
          <dgm:bulletEnabled val="1"/>
        </dgm:presLayoutVars>
      </dgm:prSet>
      <dgm:spPr/>
    </dgm:pt>
    <dgm:pt modelId="{7D55F595-2245-42DA-B0A8-6E3A96F24C43}" type="pres">
      <dgm:prSet presAssocID="{F823640B-85A0-4316-B7D2-97105E471771}" presName="sibTrans" presStyleCnt="0"/>
      <dgm:spPr/>
    </dgm:pt>
    <dgm:pt modelId="{55FEF24A-DA97-4391-BA12-B04B4CB51885}" type="pres">
      <dgm:prSet presAssocID="{D6384CB0-6CA1-4142-90F5-B5003833EC0D}" presName="node" presStyleLbl="node1" presStyleIdx="1" presStyleCnt="14">
        <dgm:presLayoutVars>
          <dgm:bulletEnabled val="1"/>
        </dgm:presLayoutVars>
      </dgm:prSet>
      <dgm:spPr/>
    </dgm:pt>
    <dgm:pt modelId="{AC404A42-1F2C-4E78-B598-E3A6C53DD24E}" type="pres">
      <dgm:prSet presAssocID="{5DDEB17D-9BAD-4F04-AB46-6900D0787E4D}" presName="sibTrans" presStyleCnt="0"/>
      <dgm:spPr/>
    </dgm:pt>
    <dgm:pt modelId="{DBE6A2E9-4A70-4598-946C-A4567CE2E13F}" type="pres">
      <dgm:prSet presAssocID="{BE14518A-CE4E-4FF7-964A-082970DB55B7}" presName="node" presStyleLbl="node1" presStyleIdx="2" presStyleCnt="14">
        <dgm:presLayoutVars>
          <dgm:bulletEnabled val="1"/>
        </dgm:presLayoutVars>
      </dgm:prSet>
      <dgm:spPr/>
    </dgm:pt>
    <dgm:pt modelId="{0D74FEA7-FE83-4723-9EF9-781F49BD6BAC}" type="pres">
      <dgm:prSet presAssocID="{4972C9A3-6459-4E1C-BD50-BF7CF9306CAE}" presName="sibTrans" presStyleCnt="0"/>
      <dgm:spPr/>
    </dgm:pt>
    <dgm:pt modelId="{EE1A6D6B-9445-4F54-A0B7-186A5EB22FFC}" type="pres">
      <dgm:prSet presAssocID="{3B502A5E-A625-40EB-89A5-3C6B998DE027}" presName="node" presStyleLbl="node1" presStyleIdx="3" presStyleCnt="14" custLinFactNeighborX="345" custLinFactNeighborY="-100">
        <dgm:presLayoutVars>
          <dgm:bulletEnabled val="1"/>
        </dgm:presLayoutVars>
      </dgm:prSet>
      <dgm:spPr/>
    </dgm:pt>
    <dgm:pt modelId="{F712EF59-CE09-4122-8A38-ABF40CF23262}" type="pres">
      <dgm:prSet presAssocID="{EA306F34-7E50-447D-BFA2-F157179ED079}" presName="sibTrans" presStyleCnt="0"/>
      <dgm:spPr/>
    </dgm:pt>
    <dgm:pt modelId="{C716B998-53BF-4363-838C-5801EF955EA8}" type="pres">
      <dgm:prSet presAssocID="{B272C841-1BA1-4724-94C7-48FB242DC35E}" presName="node" presStyleLbl="node1" presStyleIdx="4" presStyleCnt="14">
        <dgm:presLayoutVars>
          <dgm:bulletEnabled val="1"/>
        </dgm:presLayoutVars>
      </dgm:prSet>
      <dgm:spPr/>
    </dgm:pt>
    <dgm:pt modelId="{2B798ACD-95EC-452B-9C45-776F7CB01AEE}" type="pres">
      <dgm:prSet presAssocID="{F591F6AF-DA55-400F-B16B-D75C0D17094E}" presName="sibTrans" presStyleCnt="0"/>
      <dgm:spPr/>
    </dgm:pt>
    <dgm:pt modelId="{B8AA3848-D214-4F3F-81AA-30DCEF932A8A}" type="pres">
      <dgm:prSet presAssocID="{319A85A5-4FAA-4306-BC00-FE8DD4567A6C}" presName="node" presStyleLbl="node1" presStyleIdx="5" presStyleCnt="14">
        <dgm:presLayoutVars>
          <dgm:bulletEnabled val="1"/>
        </dgm:presLayoutVars>
      </dgm:prSet>
      <dgm:spPr/>
    </dgm:pt>
    <dgm:pt modelId="{2E8FA3C8-AF26-4976-A9D4-6CDD6FAFAAC5}" type="pres">
      <dgm:prSet presAssocID="{FA417A8E-09F2-493F-923B-5E4BCD844034}" presName="sibTrans" presStyleCnt="0"/>
      <dgm:spPr/>
    </dgm:pt>
    <dgm:pt modelId="{84F65F13-FB7E-42AC-AF29-76657645C4BD}" type="pres">
      <dgm:prSet presAssocID="{6B93F3A4-A018-4FAB-94E7-134D5225C808}" presName="node" presStyleLbl="node1" presStyleIdx="6" presStyleCnt="14">
        <dgm:presLayoutVars>
          <dgm:bulletEnabled val="1"/>
        </dgm:presLayoutVars>
      </dgm:prSet>
      <dgm:spPr/>
    </dgm:pt>
    <dgm:pt modelId="{A9EFA532-79EF-4DB1-A328-12465476A333}" type="pres">
      <dgm:prSet presAssocID="{6D9B0A85-2EE3-45BB-8041-4BFBCC348ABC}" presName="sibTrans" presStyleCnt="0"/>
      <dgm:spPr/>
    </dgm:pt>
    <dgm:pt modelId="{420DAF56-5BB2-4965-9820-0E809359A5E4}" type="pres">
      <dgm:prSet presAssocID="{1FD9CB11-5578-497D-A1D5-25EAE3C07056}" presName="node" presStyleLbl="node1" presStyleIdx="7" presStyleCnt="14">
        <dgm:presLayoutVars>
          <dgm:bulletEnabled val="1"/>
        </dgm:presLayoutVars>
      </dgm:prSet>
      <dgm:spPr/>
    </dgm:pt>
    <dgm:pt modelId="{2A4F1673-488E-411F-9DFA-C2507BF9ACCC}" type="pres">
      <dgm:prSet presAssocID="{C7AF1AC9-A2F0-40C8-A6A8-677249257B70}" presName="sibTrans" presStyleCnt="0"/>
      <dgm:spPr/>
    </dgm:pt>
    <dgm:pt modelId="{F13E89D5-C8BC-4C37-BC92-6DCCE4BE59C7}" type="pres">
      <dgm:prSet presAssocID="{FFC13D76-82DC-4CF6-983B-A1EAAB97F449}" presName="node" presStyleLbl="node1" presStyleIdx="8" presStyleCnt="14">
        <dgm:presLayoutVars>
          <dgm:bulletEnabled val="1"/>
        </dgm:presLayoutVars>
      </dgm:prSet>
      <dgm:spPr/>
    </dgm:pt>
    <dgm:pt modelId="{7AEA4C38-20AF-462F-B51C-E47A31740115}" type="pres">
      <dgm:prSet presAssocID="{7E35773F-FA7C-49B0-8147-E13EDAC02510}" presName="sibTrans" presStyleCnt="0"/>
      <dgm:spPr/>
    </dgm:pt>
    <dgm:pt modelId="{7A7B141E-A3E2-479B-90B1-FD127C5271B4}" type="pres">
      <dgm:prSet presAssocID="{0ADEE05D-3C0E-4665-8585-D523A6715C76}" presName="node" presStyleLbl="node1" presStyleIdx="9" presStyleCnt="14">
        <dgm:presLayoutVars>
          <dgm:bulletEnabled val="1"/>
        </dgm:presLayoutVars>
      </dgm:prSet>
      <dgm:spPr/>
    </dgm:pt>
    <dgm:pt modelId="{A546936D-8224-48F5-8BB5-B3DA576E66D8}" type="pres">
      <dgm:prSet presAssocID="{8F20B26F-A0FF-44AE-9E53-7D34DF39536C}" presName="sibTrans" presStyleCnt="0"/>
      <dgm:spPr/>
    </dgm:pt>
    <dgm:pt modelId="{D3EB7286-894E-47A0-8CBF-9F804C52ED94}" type="pres">
      <dgm:prSet presAssocID="{D8CC80BF-261F-485F-AAC3-1AFCA8342F2D}" presName="node" presStyleLbl="node1" presStyleIdx="10" presStyleCnt="14">
        <dgm:presLayoutVars>
          <dgm:bulletEnabled val="1"/>
        </dgm:presLayoutVars>
      </dgm:prSet>
      <dgm:spPr/>
    </dgm:pt>
    <dgm:pt modelId="{E1E429F0-DBEE-4282-B3BF-D98CB21B8981}" type="pres">
      <dgm:prSet presAssocID="{173EEA08-16A3-4328-A461-78D95F18D1FC}" presName="sibTrans" presStyleCnt="0"/>
      <dgm:spPr/>
    </dgm:pt>
    <dgm:pt modelId="{0B9F33D8-7190-423B-8E43-05DB3F87A04A}" type="pres">
      <dgm:prSet presAssocID="{CADE097E-3457-4627-A40E-8EC9684A32A9}" presName="node" presStyleLbl="node1" presStyleIdx="11" presStyleCnt="14">
        <dgm:presLayoutVars>
          <dgm:bulletEnabled val="1"/>
        </dgm:presLayoutVars>
      </dgm:prSet>
      <dgm:spPr/>
    </dgm:pt>
    <dgm:pt modelId="{F132E45B-9C22-49C3-9EFE-D84535CA1C04}" type="pres">
      <dgm:prSet presAssocID="{050A7D25-3C0D-4BB5-9A89-375B8759E4C1}" presName="sibTrans" presStyleCnt="0"/>
      <dgm:spPr/>
    </dgm:pt>
    <dgm:pt modelId="{95C4B02A-BE0B-4D51-B338-FE53DB0EB319}" type="pres">
      <dgm:prSet presAssocID="{51EA50CD-78B0-4C7B-A384-5CF1B04C234F}" presName="node" presStyleLbl="node1" presStyleIdx="12" presStyleCnt="14">
        <dgm:presLayoutVars>
          <dgm:bulletEnabled val="1"/>
        </dgm:presLayoutVars>
      </dgm:prSet>
      <dgm:spPr/>
    </dgm:pt>
    <dgm:pt modelId="{753D48E6-6F1F-4880-AFEF-EFD53546CE0B}" type="pres">
      <dgm:prSet presAssocID="{1CE27F08-6D77-44E4-8FA9-B69DDCAF6F32}" presName="sibTrans" presStyleCnt="0"/>
      <dgm:spPr/>
    </dgm:pt>
    <dgm:pt modelId="{80134C2A-82F8-4AF5-99FE-C5B9678EA0B8}" type="pres">
      <dgm:prSet presAssocID="{419E1F24-9AF2-4E6B-ACD4-C743A1BEA7D0}" presName="node" presStyleLbl="node1" presStyleIdx="13" presStyleCnt="14">
        <dgm:presLayoutVars>
          <dgm:bulletEnabled val="1"/>
        </dgm:presLayoutVars>
      </dgm:prSet>
      <dgm:spPr/>
    </dgm:pt>
  </dgm:ptLst>
  <dgm:cxnLst>
    <dgm:cxn modelId="{9D776602-3B02-4B04-9C25-E547AA40E5E6}" type="presOf" srcId="{51EA50CD-78B0-4C7B-A384-5CF1B04C234F}" destId="{95C4B02A-BE0B-4D51-B338-FE53DB0EB319}" srcOrd="0" destOrd="0" presId="urn:microsoft.com/office/officeart/2005/8/layout/default"/>
    <dgm:cxn modelId="{FF3EB918-FFE3-44A7-83DD-3872C2D8F398}" srcId="{736A2512-8733-4AA2-B7AA-08E3733B1D6D}" destId="{419E1F24-9AF2-4E6B-ACD4-C743A1BEA7D0}" srcOrd="13" destOrd="0" parTransId="{0975590B-78E8-4197-A1C3-CE0EF1FA0FBE}" sibTransId="{99CE52BE-8A04-49C9-B891-676C2E818A60}"/>
    <dgm:cxn modelId="{46CB6020-45AD-40D4-AB9F-D25E07FD96FD}" type="presOf" srcId="{BE14518A-CE4E-4FF7-964A-082970DB55B7}" destId="{DBE6A2E9-4A70-4598-946C-A4567CE2E13F}" srcOrd="0" destOrd="0" presId="urn:microsoft.com/office/officeart/2005/8/layout/default"/>
    <dgm:cxn modelId="{091F4226-6D00-4C3B-B3D4-03B7313B1605}" type="presOf" srcId="{B272C841-1BA1-4724-94C7-48FB242DC35E}" destId="{C716B998-53BF-4363-838C-5801EF955EA8}" srcOrd="0" destOrd="0" presId="urn:microsoft.com/office/officeart/2005/8/layout/default"/>
    <dgm:cxn modelId="{AB4D302F-6780-447F-BB96-71308AFBE60D}" type="presOf" srcId="{736A2512-8733-4AA2-B7AA-08E3733B1D6D}" destId="{1709DD46-3874-4818-A6F3-7D01DC9DC0C0}" srcOrd="0" destOrd="0" presId="urn:microsoft.com/office/officeart/2005/8/layout/default"/>
    <dgm:cxn modelId="{893E0F3C-5BD2-4EF6-A0CB-F04FAF231F71}" type="presOf" srcId="{D8CC80BF-261F-485F-AAC3-1AFCA8342F2D}" destId="{D3EB7286-894E-47A0-8CBF-9F804C52ED94}" srcOrd="0" destOrd="0" presId="urn:microsoft.com/office/officeart/2005/8/layout/default"/>
    <dgm:cxn modelId="{C64DD84E-3AF9-4EA6-A6D2-B25FC715D033}" srcId="{736A2512-8733-4AA2-B7AA-08E3733B1D6D}" destId="{D6384CB0-6CA1-4142-90F5-B5003833EC0D}" srcOrd="1" destOrd="0" parTransId="{A8650F2C-F01F-4514-8788-828AC9851A61}" sibTransId="{5DDEB17D-9BAD-4F04-AB46-6900D0787E4D}"/>
    <dgm:cxn modelId="{280FEE4E-62A9-41F2-BD69-CC5F8E391CEE}" srcId="{736A2512-8733-4AA2-B7AA-08E3733B1D6D}" destId="{CADE097E-3457-4627-A40E-8EC9684A32A9}" srcOrd="11" destOrd="0" parTransId="{0D4351A1-9199-43BE-B281-AC3F0417B2D2}" sibTransId="{050A7D25-3C0D-4BB5-9A89-375B8759E4C1}"/>
    <dgm:cxn modelId="{DDE61E54-1DE1-41E7-934E-8ACAD14990D5}" type="presOf" srcId="{D6384CB0-6CA1-4142-90F5-B5003833EC0D}" destId="{55FEF24A-DA97-4391-BA12-B04B4CB51885}" srcOrd="0" destOrd="0" presId="urn:microsoft.com/office/officeart/2005/8/layout/default"/>
    <dgm:cxn modelId="{F951607D-D13E-4ACC-AD7F-BDE1359F7545}" type="presOf" srcId="{FFC13D76-82DC-4CF6-983B-A1EAAB97F449}" destId="{F13E89D5-C8BC-4C37-BC92-6DCCE4BE59C7}" srcOrd="0" destOrd="0" presId="urn:microsoft.com/office/officeart/2005/8/layout/default"/>
    <dgm:cxn modelId="{6BDFE48A-B14F-4EF1-B06E-89C7166637AA}" srcId="{736A2512-8733-4AA2-B7AA-08E3733B1D6D}" destId="{51EA50CD-78B0-4C7B-A384-5CF1B04C234F}" srcOrd="12" destOrd="0" parTransId="{7B86C51E-A049-4BE7-9353-AC9895CBBD1C}" sibTransId="{1CE27F08-6D77-44E4-8FA9-B69DDCAF6F32}"/>
    <dgm:cxn modelId="{EECB9F8F-DF3A-450F-9BAC-66AF3BCE8CC7}" type="presOf" srcId="{CADE097E-3457-4627-A40E-8EC9684A32A9}" destId="{0B9F33D8-7190-423B-8E43-05DB3F87A04A}" srcOrd="0" destOrd="0" presId="urn:microsoft.com/office/officeart/2005/8/layout/default"/>
    <dgm:cxn modelId="{568D5691-9E5A-4BB3-92EA-BD10E33AF9D7}" srcId="{736A2512-8733-4AA2-B7AA-08E3733B1D6D}" destId="{3B502A5E-A625-40EB-89A5-3C6B998DE027}" srcOrd="3" destOrd="0" parTransId="{0DC385B2-64ED-449A-81C2-0FBBE7A1ABBE}" sibTransId="{EA306F34-7E50-447D-BFA2-F157179ED079}"/>
    <dgm:cxn modelId="{6BE14094-64EF-4CBD-8A6B-2BCF2875E514}" srcId="{736A2512-8733-4AA2-B7AA-08E3733B1D6D}" destId="{BE14518A-CE4E-4FF7-964A-082970DB55B7}" srcOrd="2" destOrd="0" parTransId="{A526007A-F55F-4390-BA55-A5201812AC64}" sibTransId="{4972C9A3-6459-4E1C-BD50-BF7CF9306CAE}"/>
    <dgm:cxn modelId="{804A3396-FAD3-4840-B380-19DD445501BA}" srcId="{736A2512-8733-4AA2-B7AA-08E3733B1D6D}" destId="{0ADEE05D-3C0E-4665-8585-D523A6715C76}" srcOrd="9" destOrd="0" parTransId="{FB06FFE5-B797-4F08-89BF-5E5723029601}" sibTransId="{8F20B26F-A0FF-44AE-9E53-7D34DF39536C}"/>
    <dgm:cxn modelId="{CE72A597-4ED9-47C8-B154-E17F89515315}" srcId="{736A2512-8733-4AA2-B7AA-08E3733B1D6D}" destId="{319A85A5-4FAA-4306-BC00-FE8DD4567A6C}" srcOrd="5" destOrd="0" parTransId="{BB1F601F-E02B-4589-81B3-78D2A19F597C}" sibTransId="{FA417A8E-09F2-493F-923B-5E4BCD844034}"/>
    <dgm:cxn modelId="{F2C30A9A-873A-4B41-ADFC-4B597862A3C2}" type="presOf" srcId="{50DABA0B-F476-4976-A929-A22AC023DC66}" destId="{1D5A78EF-3BC4-4821-A1D0-DDECDC45818C}" srcOrd="0" destOrd="0" presId="urn:microsoft.com/office/officeart/2005/8/layout/default"/>
    <dgm:cxn modelId="{7EADA1AE-EADE-4959-A209-6ABD3FAD39EC}" srcId="{736A2512-8733-4AA2-B7AA-08E3733B1D6D}" destId="{1FD9CB11-5578-497D-A1D5-25EAE3C07056}" srcOrd="7" destOrd="0" parTransId="{F5F2F0B9-5E08-4F0D-89B7-FAAFC77B6A3E}" sibTransId="{C7AF1AC9-A2F0-40C8-A6A8-677249257B70}"/>
    <dgm:cxn modelId="{4DB92AB1-0BBC-45B7-80C2-3F01030F4DD0}" type="presOf" srcId="{1FD9CB11-5578-497D-A1D5-25EAE3C07056}" destId="{420DAF56-5BB2-4965-9820-0E809359A5E4}" srcOrd="0" destOrd="0" presId="urn:microsoft.com/office/officeart/2005/8/layout/default"/>
    <dgm:cxn modelId="{94D5DBB7-5CEE-428D-92D3-5EA9B19957F5}" type="presOf" srcId="{419E1F24-9AF2-4E6B-ACD4-C743A1BEA7D0}" destId="{80134C2A-82F8-4AF5-99FE-C5B9678EA0B8}" srcOrd="0" destOrd="0" presId="urn:microsoft.com/office/officeart/2005/8/layout/default"/>
    <dgm:cxn modelId="{FC58E2C1-FA6D-4E72-8486-BD484C17F993}" type="presOf" srcId="{6B93F3A4-A018-4FAB-94E7-134D5225C808}" destId="{84F65F13-FB7E-42AC-AF29-76657645C4BD}" srcOrd="0" destOrd="0" presId="urn:microsoft.com/office/officeart/2005/8/layout/default"/>
    <dgm:cxn modelId="{B30192C2-7601-40D0-9E04-1A18AA2ECE25}" srcId="{736A2512-8733-4AA2-B7AA-08E3733B1D6D}" destId="{B272C841-1BA1-4724-94C7-48FB242DC35E}" srcOrd="4" destOrd="0" parTransId="{4A88FB24-787C-4B5B-B492-36A367BB2652}" sibTransId="{F591F6AF-DA55-400F-B16B-D75C0D17094E}"/>
    <dgm:cxn modelId="{67FF76C9-8A4B-4390-A472-18AEC6090B5B}" srcId="{736A2512-8733-4AA2-B7AA-08E3733B1D6D}" destId="{D8CC80BF-261F-485F-AAC3-1AFCA8342F2D}" srcOrd="10" destOrd="0" parTransId="{1DDFC448-BAA5-446D-969A-B98358531410}" sibTransId="{173EEA08-16A3-4328-A461-78D95F18D1FC}"/>
    <dgm:cxn modelId="{00F8ADD0-CAA3-4D22-8F78-F11A6D111720}" srcId="{736A2512-8733-4AA2-B7AA-08E3733B1D6D}" destId="{6B93F3A4-A018-4FAB-94E7-134D5225C808}" srcOrd="6" destOrd="0" parTransId="{4A916DC7-C97A-4818-9EBA-6F2AFCF39752}" sibTransId="{6D9B0A85-2EE3-45BB-8041-4BFBCC348ABC}"/>
    <dgm:cxn modelId="{95A7F5D3-4ADC-4AF8-95EE-9A7AD55E4BD6}" srcId="{736A2512-8733-4AA2-B7AA-08E3733B1D6D}" destId="{50DABA0B-F476-4976-A929-A22AC023DC66}" srcOrd="0" destOrd="0" parTransId="{FB6DA853-E32C-426A-8F83-A2BB8B5B70E5}" sibTransId="{F823640B-85A0-4316-B7D2-97105E471771}"/>
    <dgm:cxn modelId="{60B652D5-925A-4170-9CCD-B3A753C26703}" type="presOf" srcId="{319A85A5-4FAA-4306-BC00-FE8DD4567A6C}" destId="{B8AA3848-D214-4F3F-81AA-30DCEF932A8A}" srcOrd="0" destOrd="0" presId="urn:microsoft.com/office/officeart/2005/8/layout/default"/>
    <dgm:cxn modelId="{4B5251ED-8A02-446D-8D1B-D644F4DEAD43}" type="presOf" srcId="{0ADEE05D-3C0E-4665-8585-D523A6715C76}" destId="{7A7B141E-A3E2-479B-90B1-FD127C5271B4}" srcOrd="0" destOrd="0" presId="urn:microsoft.com/office/officeart/2005/8/layout/default"/>
    <dgm:cxn modelId="{95C969F4-CCD1-4757-BC4C-46C7A02E395F}" srcId="{736A2512-8733-4AA2-B7AA-08E3733B1D6D}" destId="{FFC13D76-82DC-4CF6-983B-A1EAAB97F449}" srcOrd="8" destOrd="0" parTransId="{6CEA15EE-5B61-4255-B4C9-246F718ACD43}" sibTransId="{7E35773F-FA7C-49B0-8147-E13EDAC02510}"/>
    <dgm:cxn modelId="{960E8AFC-0578-4CD8-BA5C-1E393AA1C5BE}" type="presOf" srcId="{3B502A5E-A625-40EB-89A5-3C6B998DE027}" destId="{EE1A6D6B-9445-4F54-A0B7-186A5EB22FFC}" srcOrd="0" destOrd="0" presId="urn:microsoft.com/office/officeart/2005/8/layout/default"/>
    <dgm:cxn modelId="{2124E5DF-0C91-45F4-B32B-81AF37B322BF}" type="presParOf" srcId="{1709DD46-3874-4818-A6F3-7D01DC9DC0C0}" destId="{1D5A78EF-3BC4-4821-A1D0-DDECDC45818C}" srcOrd="0" destOrd="0" presId="urn:microsoft.com/office/officeart/2005/8/layout/default"/>
    <dgm:cxn modelId="{AC97C18D-50BE-4563-BB4A-87251B75682C}" type="presParOf" srcId="{1709DD46-3874-4818-A6F3-7D01DC9DC0C0}" destId="{7D55F595-2245-42DA-B0A8-6E3A96F24C43}" srcOrd="1" destOrd="0" presId="urn:microsoft.com/office/officeart/2005/8/layout/default"/>
    <dgm:cxn modelId="{F5F8EFE6-48A0-45A9-8847-9B50CAF233F1}" type="presParOf" srcId="{1709DD46-3874-4818-A6F3-7D01DC9DC0C0}" destId="{55FEF24A-DA97-4391-BA12-B04B4CB51885}" srcOrd="2" destOrd="0" presId="urn:microsoft.com/office/officeart/2005/8/layout/default"/>
    <dgm:cxn modelId="{B5B11B99-C68A-4B71-8F5D-1A196F12F287}" type="presParOf" srcId="{1709DD46-3874-4818-A6F3-7D01DC9DC0C0}" destId="{AC404A42-1F2C-4E78-B598-E3A6C53DD24E}" srcOrd="3" destOrd="0" presId="urn:microsoft.com/office/officeart/2005/8/layout/default"/>
    <dgm:cxn modelId="{26DB551A-A8A3-44E9-A2D9-DCB6A31EB15A}" type="presParOf" srcId="{1709DD46-3874-4818-A6F3-7D01DC9DC0C0}" destId="{DBE6A2E9-4A70-4598-946C-A4567CE2E13F}" srcOrd="4" destOrd="0" presId="urn:microsoft.com/office/officeart/2005/8/layout/default"/>
    <dgm:cxn modelId="{4B3F39D9-0737-4E89-81D9-940458AAB9FE}" type="presParOf" srcId="{1709DD46-3874-4818-A6F3-7D01DC9DC0C0}" destId="{0D74FEA7-FE83-4723-9EF9-781F49BD6BAC}" srcOrd="5" destOrd="0" presId="urn:microsoft.com/office/officeart/2005/8/layout/default"/>
    <dgm:cxn modelId="{B1736380-2E97-4CEE-90B9-BD71E1C6DB9B}" type="presParOf" srcId="{1709DD46-3874-4818-A6F3-7D01DC9DC0C0}" destId="{EE1A6D6B-9445-4F54-A0B7-186A5EB22FFC}" srcOrd="6" destOrd="0" presId="urn:microsoft.com/office/officeart/2005/8/layout/default"/>
    <dgm:cxn modelId="{D30B82DE-49D4-4C9A-B05A-72117F7CB25E}" type="presParOf" srcId="{1709DD46-3874-4818-A6F3-7D01DC9DC0C0}" destId="{F712EF59-CE09-4122-8A38-ABF40CF23262}" srcOrd="7" destOrd="0" presId="urn:microsoft.com/office/officeart/2005/8/layout/default"/>
    <dgm:cxn modelId="{BA570B1F-9E3D-4B35-8B62-F4D3A3D2192C}" type="presParOf" srcId="{1709DD46-3874-4818-A6F3-7D01DC9DC0C0}" destId="{C716B998-53BF-4363-838C-5801EF955EA8}" srcOrd="8" destOrd="0" presId="urn:microsoft.com/office/officeart/2005/8/layout/default"/>
    <dgm:cxn modelId="{66C78C1A-D50F-4145-9C79-C188A2230CE7}" type="presParOf" srcId="{1709DD46-3874-4818-A6F3-7D01DC9DC0C0}" destId="{2B798ACD-95EC-452B-9C45-776F7CB01AEE}" srcOrd="9" destOrd="0" presId="urn:microsoft.com/office/officeart/2005/8/layout/default"/>
    <dgm:cxn modelId="{DD09357C-614A-4E58-900C-D78C646ED689}" type="presParOf" srcId="{1709DD46-3874-4818-A6F3-7D01DC9DC0C0}" destId="{B8AA3848-D214-4F3F-81AA-30DCEF932A8A}" srcOrd="10" destOrd="0" presId="urn:microsoft.com/office/officeart/2005/8/layout/default"/>
    <dgm:cxn modelId="{7014284B-92B0-4A50-9086-358F78E7CA97}" type="presParOf" srcId="{1709DD46-3874-4818-A6F3-7D01DC9DC0C0}" destId="{2E8FA3C8-AF26-4976-A9D4-6CDD6FAFAAC5}" srcOrd="11" destOrd="0" presId="urn:microsoft.com/office/officeart/2005/8/layout/default"/>
    <dgm:cxn modelId="{6C3CB24F-6100-4B35-98DF-031E1B4674B5}" type="presParOf" srcId="{1709DD46-3874-4818-A6F3-7D01DC9DC0C0}" destId="{84F65F13-FB7E-42AC-AF29-76657645C4BD}" srcOrd="12" destOrd="0" presId="urn:microsoft.com/office/officeart/2005/8/layout/default"/>
    <dgm:cxn modelId="{6AC4A365-315A-47C7-AC96-A8A031F036FE}" type="presParOf" srcId="{1709DD46-3874-4818-A6F3-7D01DC9DC0C0}" destId="{A9EFA532-79EF-4DB1-A328-12465476A333}" srcOrd="13" destOrd="0" presId="urn:microsoft.com/office/officeart/2005/8/layout/default"/>
    <dgm:cxn modelId="{88A49D94-15DF-4FF9-8B68-2E091E1E3696}" type="presParOf" srcId="{1709DD46-3874-4818-A6F3-7D01DC9DC0C0}" destId="{420DAF56-5BB2-4965-9820-0E809359A5E4}" srcOrd="14" destOrd="0" presId="urn:microsoft.com/office/officeart/2005/8/layout/default"/>
    <dgm:cxn modelId="{C98417BF-E571-4C36-8029-958153C15EB4}" type="presParOf" srcId="{1709DD46-3874-4818-A6F3-7D01DC9DC0C0}" destId="{2A4F1673-488E-411F-9DFA-C2507BF9ACCC}" srcOrd="15" destOrd="0" presId="urn:microsoft.com/office/officeart/2005/8/layout/default"/>
    <dgm:cxn modelId="{E03AE0E0-96D0-4886-BAD3-2857850F7BF3}" type="presParOf" srcId="{1709DD46-3874-4818-A6F3-7D01DC9DC0C0}" destId="{F13E89D5-C8BC-4C37-BC92-6DCCE4BE59C7}" srcOrd="16" destOrd="0" presId="urn:microsoft.com/office/officeart/2005/8/layout/default"/>
    <dgm:cxn modelId="{C08ABEBA-18A3-4A29-A727-A225C8385BB0}" type="presParOf" srcId="{1709DD46-3874-4818-A6F3-7D01DC9DC0C0}" destId="{7AEA4C38-20AF-462F-B51C-E47A31740115}" srcOrd="17" destOrd="0" presId="urn:microsoft.com/office/officeart/2005/8/layout/default"/>
    <dgm:cxn modelId="{6FFDF3CB-7A31-43A7-A827-87A35F5AC862}" type="presParOf" srcId="{1709DD46-3874-4818-A6F3-7D01DC9DC0C0}" destId="{7A7B141E-A3E2-479B-90B1-FD127C5271B4}" srcOrd="18" destOrd="0" presId="urn:microsoft.com/office/officeart/2005/8/layout/default"/>
    <dgm:cxn modelId="{74B51878-A0EB-429A-AE20-F265A083DDE2}" type="presParOf" srcId="{1709DD46-3874-4818-A6F3-7D01DC9DC0C0}" destId="{A546936D-8224-48F5-8BB5-B3DA576E66D8}" srcOrd="19" destOrd="0" presId="urn:microsoft.com/office/officeart/2005/8/layout/default"/>
    <dgm:cxn modelId="{4F2A5E0E-8884-4F15-BD7D-B2C4AF5A67D0}" type="presParOf" srcId="{1709DD46-3874-4818-A6F3-7D01DC9DC0C0}" destId="{D3EB7286-894E-47A0-8CBF-9F804C52ED94}" srcOrd="20" destOrd="0" presId="urn:microsoft.com/office/officeart/2005/8/layout/default"/>
    <dgm:cxn modelId="{5324AB4E-FB4C-48AC-8A5E-95A31A45E5EB}" type="presParOf" srcId="{1709DD46-3874-4818-A6F3-7D01DC9DC0C0}" destId="{E1E429F0-DBEE-4282-B3BF-D98CB21B8981}" srcOrd="21" destOrd="0" presId="urn:microsoft.com/office/officeart/2005/8/layout/default"/>
    <dgm:cxn modelId="{1B365331-B175-4120-94A7-E3A70A69D94A}" type="presParOf" srcId="{1709DD46-3874-4818-A6F3-7D01DC9DC0C0}" destId="{0B9F33D8-7190-423B-8E43-05DB3F87A04A}" srcOrd="22" destOrd="0" presId="urn:microsoft.com/office/officeart/2005/8/layout/default"/>
    <dgm:cxn modelId="{D2F3EC41-94F5-4E60-B153-3AC953AF0459}" type="presParOf" srcId="{1709DD46-3874-4818-A6F3-7D01DC9DC0C0}" destId="{F132E45B-9C22-49C3-9EFE-D84535CA1C04}" srcOrd="23" destOrd="0" presId="urn:microsoft.com/office/officeart/2005/8/layout/default"/>
    <dgm:cxn modelId="{FC6F8E43-1F8D-48A6-BE3C-BB7CF05E0B9D}" type="presParOf" srcId="{1709DD46-3874-4818-A6F3-7D01DC9DC0C0}" destId="{95C4B02A-BE0B-4D51-B338-FE53DB0EB319}" srcOrd="24" destOrd="0" presId="urn:microsoft.com/office/officeart/2005/8/layout/default"/>
    <dgm:cxn modelId="{7C20EF65-E00B-4BB2-AF89-1FA754346DE0}" type="presParOf" srcId="{1709DD46-3874-4818-A6F3-7D01DC9DC0C0}" destId="{753D48E6-6F1F-4880-AFEF-EFD53546CE0B}" srcOrd="25" destOrd="0" presId="urn:microsoft.com/office/officeart/2005/8/layout/default"/>
    <dgm:cxn modelId="{16948CC3-E86D-4092-B38D-7E5980143615}" type="presParOf" srcId="{1709DD46-3874-4818-A6F3-7D01DC9DC0C0}" destId="{80134C2A-82F8-4AF5-99FE-C5B9678EA0B8}"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B0AEF5-92A3-49B4-92BF-190F19E63800}" type="doc">
      <dgm:prSet loTypeId="urn:microsoft.com/office/officeart/2005/8/layout/hierarchy1" loCatId="hierarchy" qsTypeId="urn:microsoft.com/office/officeart/2005/8/quickstyle/simple2" qsCatId="simple" csTypeId="urn:microsoft.com/office/officeart/2005/8/colors/accent3_2" csCatId="accent3"/>
      <dgm:spPr/>
      <dgm:t>
        <a:bodyPr/>
        <a:lstStyle/>
        <a:p>
          <a:endParaRPr lang="en-US"/>
        </a:p>
      </dgm:t>
    </dgm:pt>
    <dgm:pt modelId="{9E86B1CA-7570-4D80-9C12-ABF3A4B463B8}">
      <dgm:prSet/>
      <dgm:spPr/>
      <dgm:t>
        <a:bodyPr/>
        <a:lstStyle/>
        <a:p>
          <a:r>
            <a:rPr lang="en-US"/>
            <a:t>BigQuery ML enables seamless testing and execution of machine learning models directly on structured datasets within the BigQuery environment.</a:t>
          </a:r>
        </a:p>
      </dgm:t>
    </dgm:pt>
    <dgm:pt modelId="{48CA0ED2-EC09-4441-8E3E-0EBF6844F9F0}" type="parTrans" cxnId="{CCAC6663-D45E-4664-AB03-0138FADEE78B}">
      <dgm:prSet/>
      <dgm:spPr/>
      <dgm:t>
        <a:bodyPr/>
        <a:lstStyle/>
        <a:p>
          <a:endParaRPr lang="en-US"/>
        </a:p>
      </dgm:t>
    </dgm:pt>
    <dgm:pt modelId="{60E52DDB-A971-4573-B37C-EF9DDC481B3F}" type="sibTrans" cxnId="{CCAC6663-D45E-4664-AB03-0138FADEE78B}">
      <dgm:prSet/>
      <dgm:spPr/>
      <dgm:t>
        <a:bodyPr/>
        <a:lstStyle/>
        <a:p>
          <a:endParaRPr lang="en-US"/>
        </a:p>
      </dgm:t>
    </dgm:pt>
    <dgm:pt modelId="{E73AA5AD-737D-4D18-A525-C1067DB0D9FF}">
      <dgm:prSet/>
      <dgm:spPr/>
      <dgm:t>
        <a:bodyPr/>
        <a:lstStyle/>
        <a:p>
          <a:r>
            <a:rPr lang="en-US"/>
            <a:t>No need for data export or advanced programming languages, simplifying the model development process.</a:t>
          </a:r>
        </a:p>
      </dgm:t>
    </dgm:pt>
    <dgm:pt modelId="{9479D98B-1D25-4F96-944D-D19DF805A133}" type="parTrans" cxnId="{F72B549D-7F86-464F-B603-9F22CDFC4A8C}">
      <dgm:prSet/>
      <dgm:spPr/>
      <dgm:t>
        <a:bodyPr/>
        <a:lstStyle/>
        <a:p>
          <a:endParaRPr lang="en-US"/>
        </a:p>
      </dgm:t>
    </dgm:pt>
    <dgm:pt modelId="{66F3C332-247C-466D-96F2-AE7E061B1FB8}" type="sibTrans" cxnId="{F72B549D-7F86-464F-B603-9F22CDFC4A8C}">
      <dgm:prSet/>
      <dgm:spPr/>
      <dgm:t>
        <a:bodyPr/>
        <a:lstStyle/>
        <a:p>
          <a:endParaRPr lang="en-US"/>
        </a:p>
      </dgm:t>
    </dgm:pt>
    <dgm:pt modelId="{4C04761A-37EC-4629-AACB-2B50E95DDE06}">
      <dgm:prSet/>
      <dgm:spPr/>
      <dgm:t>
        <a:bodyPr/>
        <a:lstStyle/>
        <a:p>
          <a:r>
            <a:rPr lang="en-US"/>
            <a:t>Supports a range of built-in model types, including linear regression, logistic regression, k-means clustering, and matrix factorization.</a:t>
          </a:r>
        </a:p>
      </dgm:t>
    </dgm:pt>
    <dgm:pt modelId="{80E2B2AB-41E5-4794-8CC5-F6FE200D4BA8}" type="parTrans" cxnId="{06F35831-36EA-4C05-AC5C-9C9FD9A55CF7}">
      <dgm:prSet/>
      <dgm:spPr/>
      <dgm:t>
        <a:bodyPr/>
        <a:lstStyle/>
        <a:p>
          <a:endParaRPr lang="en-US"/>
        </a:p>
      </dgm:t>
    </dgm:pt>
    <dgm:pt modelId="{5065B628-8951-44A4-97E4-9869E3BD758D}" type="sibTrans" cxnId="{06F35831-36EA-4C05-AC5C-9C9FD9A55CF7}">
      <dgm:prSet/>
      <dgm:spPr/>
      <dgm:t>
        <a:bodyPr/>
        <a:lstStyle/>
        <a:p>
          <a:endParaRPr lang="en-US"/>
        </a:p>
      </dgm:t>
    </dgm:pt>
    <dgm:pt modelId="{7EF0EF64-2732-4827-A52A-DC38280C9BCD}" type="pres">
      <dgm:prSet presAssocID="{2DB0AEF5-92A3-49B4-92BF-190F19E63800}" presName="hierChild1" presStyleCnt="0">
        <dgm:presLayoutVars>
          <dgm:chPref val="1"/>
          <dgm:dir/>
          <dgm:animOne val="branch"/>
          <dgm:animLvl val="lvl"/>
          <dgm:resizeHandles/>
        </dgm:presLayoutVars>
      </dgm:prSet>
      <dgm:spPr/>
    </dgm:pt>
    <dgm:pt modelId="{F36A2166-A887-4149-BAF3-BB581D85330D}" type="pres">
      <dgm:prSet presAssocID="{9E86B1CA-7570-4D80-9C12-ABF3A4B463B8}" presName="hierRoot1" presStyleCnt="0"/>
      <dgm:spPr/>
    </dgm:pt>
    <dgm:pt modelId="{FA959C0F-E7AF-4890-9703-931C348EC49D}" type="pres">
      <dgm:prSet presAssocID="{9E86B1CA-7570-4D80-9C12-ABF3A4B463B8}" presName="composite" presStyleCnt="0"/>
      <dgm:spPr/>
    </dgm:pt>
    <dgm:pt modelId="{87B57F6A-F136-42B0-B1E9-4A35E2CC82C0}" type="pres">
      <dgm:prSet presAssocID="{9E86B1CA-7570-4D80-9C12-ABF3A4B463B8}" presName="background" presStyleLbl="node0" presStyleIdx="0" presStyleCnt="3"/>
      <dgm:spPr/>
    </dgm:pt>
    <dgm:pt modelId="{CE7437B1-4F94-4B9F-966D-BC7E443A0F56}" type="pres">
      <dgm:prSet presAssocID="{9E86B1CA-7570-4D80-9C12-ABF3A4B463B8}" presName="text" presStyleLbl="fgAcc0" presStyleIdx="0" presStyleCnt="3">
        <dgm:presLayoutVars>
          <dgm:chPref val="3"/>
        </dgm:presLayoutVars>
      </dgm:prSet>
      <dgm:spPr/>
    </dgm:pt>
    <dgm:pt modelId="{36870AFB-1F15-4AAD-8AF3-7AC6FB842C08}" type="pres">
      <dgm:prSet presAssocID="{9E86B1CA-7570-4D80-9C12-ABF3A4B463B8}" presName="hierChild2" presStyleCnt="0"/>
      <dgm:spPr/>
    </dgm:pt>
    <dgm:pt modelId="{18FCA890-9467-4E5A-8C82-2FCF178276DB}" type="pres">
      <dgm:prSet presAssocID="{E73AA5AD-737D-4D18-A525-C1067DB0D9FF}" presName="hierRoot1" presStyleCnt="0"/>
      <dgm:spPr/>
    </dgm:pt>
    <dgm:pt modelId="{D413805D-0DEE-4DB0-80D7-7025D65E4719}" type="pres">
      <dgm:prSet presAssocID="{E73AA5AD-737D-4D18-A525-C1067DB0D9FF}" presName="composite" presStyleCnt="0"/>
      <dgm:spPr/>
    </dgm:pt>
    <dgm:pt modelId="{C4F0E109-1AFF-4122-AF6D-2DD58A66FB33}" type="pres">
      <dgm:prSet presAssocID="{E73AA5AD-737D-4D18-A525-C1067DB0D9FF}" presName="background" presStyleLbl="node0" presStyleIdx="1" presStyleCnt="3"/>
      <dgm:spPr/>
    </dgm:pt>
    <dgm:pt modelId="{BAB3032C-79AA-4278-8DE6-C54D2C505EC5}" type="pres">
      <dgm:prSet presAssocID="{E73AA5AD-737D-4D18-A525-C1067DB0D9FF}" presName="text" presStyleLbl="fgAcc0" presStyleIdx="1" presStyleCnt="3">
        <dgm:presLayoutVars>
          <dgm:chPref val="3"/>
        </dgm:presLayoutVars>
      </dgm:prSet>
      <dgm:spPr/>
    </dgm:pt>
    <dgm:pt modelId="{C13EB890-8AA5-41C2-B2C2-552CC68E334A}" type="pres">
      <dgm:prSet presAssocID="{E73AA5AD-737D-4D18-A525-C1067DB0D9FF}" presName="hierChild2" presStyleCnt="0"/>
      <dgm:spPr/>
    </dgm:pt>
    <dgm:pt modelId="{6003D6E6-3A6B-4057-B1DB-3F150FFFFF63}" type="pres">
      <dgm:prSet presAssocID="{4C04761A-37EC-4629-AACB-2B50E95DDE06}" presName="hierRoot1" presStyleCnt="0"/>
      <dgm:spPr/>
    </dgm:pt>
    <dgm:pt modelId="{7B3481F7-A17D-4099-8318-72419CD69F5C}" type="pres">
      <dgm:prSet presAssocID="{4C04761A-37EC-4629-AACB-2B50E95DDE06}" presName="composite" presStyleCnt="0"/>
      <dgm:spPr/>
    </dgm:pt>
    <dgm:pt modelId="{DEAFA8F9-F543-4EE3-8CD2-71FAC742C4C7}" type="pres">
      <dgm:prSet presAssocID="{4C04761A-37EC-4629-AACB-2B50E95DDE06}" presName="background" presStyleLbl="node0" presStyleIdx="2" presStyleCnt="3"/>
      <dgm:spPr/>
    </dgm:pt>
    <dgm:pt modelId="{47C2A17C-1C49-4E57-A40B-D8F33737E007}" type="pres">
      <dgm:prSet presAssocID="{4C04761A-37EC-4629-AACB-2B50E95DDE06}" presName="text" presStyleLbl="fgAcc0" presStyleIdx="2" presStyleCnt="3">
        <dgm:presLayoutVars>
          <dgm:chPref val="3"/>
        </dgm:presLayoutVars>
      </dgm:prSet>
      <dgm:spPr/>
    </dgm:pt>
    <dgm:pt modelId="{C7DD77B2-A1C2-4E01-B124-6AEAE3E986F4}" type="pres">
      <dgm:prSet presAssocID="{4C04761A-37EC-4629-AACB-2B50E95DDE06}" presName="hierChild2" presStyleCnt="0"/>
      <dgm:spPr/>
    </dgm:pt>
  </dgm:ptLst>
  <dgm:cxnLst>
    <dgm:cxn modelId="{06F35831-36EA-4C05-AC5C-9C9FD9A55CF7}" srcId="{2DB0AEF5-92A3-49B4-92BF-190F19E63800}" destId="{4C04761A-37EC-4629-AACB-2B50E95DDE06}" srcOrd="2" destOrd="0" parTransId="{80E2B2AB-41E5-4794-8CC5-F6FE200D4BA8}" sibTransId="{5065B628-8951-44A4-97E4-9869E3BD758D}"/>
    <dgm:cxn modelId="{CCAC6663-D45E-4664-AB03-0138FADEE78B}" srcId="{2DB0AEF5-92A3-49B4-92BF-190F19E63800}" destId="{9E86B1CA-7570-4D80-9C12-ABF3A4B463B8}" srcOrd="0" destOrd="0" parTransId="{48CA0ED2-EC09-4441-8E3E-0EBF6844F9F0}" sibTransId="{60E52DDB-A971-4573-B37C-EF9DDC481B3F}"/>
    <dgm:cxn modelId="{A9703D47-2FBD-4A4F-A543-3ADEF11E2479}" type="presOf" srcId="{2DB0AEF5-92A3-49B4-92BF-190F19E63800}" destId="{7EF0EF64-2732-4827-A52A-DC38280C9BCD}" srcOrd="0" destOrd="0" presId="urn:microsoft.com/office/officeart/2005/8/layout/hierarchy1"/>
    <dgm:cxn modelId="{55C09771-9363-499B-A27B-3283EA5F04D2}" type="presOf" srcId="{4C04761A-37EC-4629-AACB-2B50E95DDE06}" destId="{47C2A17C-1C49-4E57-A40B-D8F33737E007}" srcOrd="0" destOrd="0" presId="urn:microsoft.com/office/officeart/2005/8/layout/hierarchy1"/>
    <dgm:cxn modelId="{5F6A5278-153A-40B6-8FC7-5D822C38801B}" type="presOf" srcId="{E73AA5AD-737D-4D18-A525-C1067DB0D9FF}" destId="{BAB3032C-79AA-4278-8DE6-C54D2C505EC5}" srcOrd="0" destOrd="0" presId="urn:microsoft.com/office/officeart/2005/8/layout/hierarchy1"/>
    <dgm:cxn modelId="{F72B549D-7F86-464F-B603-9F22CDFC4A8C}" srcId="{2DB0AEF5-92A3-49B4-92BF-190F19E63800}" destId="{E73AA5AD-737D-4D18-A525-C1067DB0D9FF}" srcOrd="1" destOrd="0" parTransId="{9479D98B-1D25-4F96-944D-D19DF805A133}" sibTransId="{66F3C332-247C-466D-96F2-AE7E061B1FB8}"/>
    <dgm:cxn modelId="{88176FA3-6180-4B17-9DDE-795C04950743}" type="presOf" srcId="{9E86B1CA-7570-4D80-9C12-ABF3A4B463B8}" destId="{CE7437B1-4F94-4B9F-966D-BC7E443A0F56}" srcOrd="0" destOrd="0" presId="urn:microsoft.com/office/officeart/2005/8/layout/hierarchy1"/>
    <dgm:cxn modelId="{757F4BFB-5CFA-4CF0-AA54-4DDD50D4A837}" type="presParOf" srcId="{7EF0EF64-2732-4827-A52A-DC38280C9BCD}" destId="{F36A2166-A887-4149-BAF3-BB581D85330D}" srcOrd="0" destOrd="0" presId="urn:microsoft.com/office/officeart/2005/8/layout/hierarchy1"/>
    <dgm:cxn modelId="{998FD7CF-479F-4F99-B229-7FAE7E9509A4}" type="presParOf" srcId="{F36A2166-A887-4149-BAF3-BB581D85330D}" destId="{FA959C0F-E7AF-4890-9703-931C348EC49D}" srcOrd="0" destOrd="0" presId="urn:microsoft.com/office/officeart/2005/8/layout/hierarchy1"/>
    <dgm:cxn modelId="{18300EFB-077C-492D-80FB-C371498F24DA}" type="presParOf" srcId="{FA959C0F-E7AF-4890-9703-931C348EC49D}" destId="{87B57F6A-F136-42B0-B1E9-4A35E2CC82C0}" srcOrd="0" destOrd="0" presId="urn:microsoft.com/office/officeart/2005/8/layout/hierarchy1"/>
    <dgm:cxn modelId="{279E893E-88D2-49BF-B0DA-ED7DBAA0218D}" type="presParOf" srcId="{FA959C0F-E7AF-4890-9703-931C348EC49D}" destId="{CE7437B1-4F94-4B9F-966D-BC7E443A0F56}" srcOrd="1" destOrd="0" presId="urn:microsoft.com/office/officeart/2005/8/layout/hierarchy1"/>
    <dgm:cxn modelId="{31FBA5C7-94AE-423E-B4C0-5C9816FC18BB}" type="presParOf" srcId="{F36A2166-A887-4149-BAF3-BB581D85330D}" destId="{36870AFB-1F15-4AAD-8AF3-7AC6FB842C08}" srcOrd="1" destOrd="0" presId="urn:microsoft.com/office/officeart/2005/8/layout/hierarchy1"/>
    <dgm:cxn modelId="{6305E42D-B882-42BE-A3AE-D8ED3597D169}" type="presParOf" srcId="{7EF0EF64-2732-4827-A52A-DC38280C9BCD}" destId="{18FCA890-9467-4E5A-8C82-2FCF178276DB}" srcOrd="1" destOrd="0" presId="urn:microsoft.com/office/officeart/2005/8/layout/hierarchy1"/>
    <dgm:cxn modelId="{1406654E-FAE9-4D4A-8DFC-4369DF6185D1}" type="presParOf" srcId="{18FCA890-9467-4E5A-8C82-2FCF178276DB}" destId="{D413805D-0DEE-4DB0-80D7-7025D65E4719}" srcOrd="0" destOrd="0" presId="urn:microsoft.com/office/officeart/2005/8/layout/hierarchy1"/>
    <dgm:cxn modelId="{841E11F8-E372-4C2A-B1A1-39C622112988}" type="presParOf" srcId="{D413805D-0DEE-4DB0-80D7-7025D65E4719}" destId="{C4F0E109-1AFF-4122-AF6D-2DD58A66FB33}" srcOrd="0" destOrd="0" presId="urn:microsoft.com/office/officeart/2005/8/layout/hierarchy1"/>
    <dgm:cxn modelId="{6D595B4A-0FFE-4BDA-8D3A-7FCFB30A7C93}" type="presParOf" srcId="{D413805D-0DEE-4DB0-80D7-7025D65E4719}" destId="{BAB3032C-79AA-4278-8DE6-C54D2C505EC5}" srcOrd="1" destOrd="0" presId="urn:microsoft.com/office/officeart/2005/8/layout/hierarchy1"/>
    <dgm:cxn modelId="{6E05E767-5827-47A6-B2D6-A4DDB9E1F043}" type="presParOf" srcId="{18FCA890-9467-4E5A-8C82-2FCF178276DB}" destId="{C13EB890-8AA5-41C2-B2C2-552CC68E334A}" srcOrd="1" destOrd="0" presId="urn:microsoft.com/office/officeart/2005/8/layout/hierarchy1"/>
    <dgm:cxn modelId="{7B15511F-E3B9-4B28-85B3-21F538DD4F01}" type="presParOf" srcId="{7EF0EF64-2732-4827-A52A-DC38280C9BCD}" destId="{6003D6E6-3A6B-4057-B1DB-3F150FFFFF63}" srcOrd="2" destOrd="0" presId="urn:microsoft.com/office/officeart/2005/8/layout/hierarchy1"/>
    <dgm:cxn modelId="{E433901B-D453-4330-8A91-67F5FF4A35A2}" type="presParOf" srcId="{6003D6E6-3A6B-4057-B1DB-3F150FFFFF63}" destId="{7B3481F7-A17D-4099-8318-72419CD69F5C}" srcOrd="0" destOrd="0" presId="urn:microsoft.com/office/officeart/2005/8/layout/hierarchy1"/>
    <dgm:cxn modelId="{3514EA51-EB7C-4A2F-A19F-06EAABC48065}" type="presParOf" srcId="{7B3481F7-A17D-4099-8318-72419CD69F5C}" destId="{DEAFA8F9-F543-4EE3-8CD2-71FAC742C4C7}" srcOrd="0" destOrd="0" presId="urn:microsoft.com/office/officeart/2005/8/layout/hierarchy1"/>
    <dgm:cxn modelId="{7E921C64-74E6-4D54-A5DE-8ABAE0308FD9}" type="presParOf" srcId="{7B3481F7-A17D-4099-8318-72419CD69F5C}" destId="{47C2A17C-1C49-4E57-A40B-D8F33737E007}" srcOrd="1" destOrd="0" presId="urn:microsoft.com/office/officeart/2005/8/layout/hierarchy1"/>
    <dgm:cxn modelId="{5E3DB276-885F-4DF5-80BC-EFC9CBE2A893}" type="presParOf" srcId="{6003D6E6-3A6B-4057-B1DB-3F150FFFFF63}" destId="{C7DD77B2-A1C2-4E01-B124-6AEAE3E986F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7A6E82-78AC-4A41-9F85-ADDB693B1DB1}"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9DD52D3E-B710-460F-BDE3-5CE860261740}">
      <dgm:prSet/>
      <dgm:spPr/>
      <dgm:t>
        <a:bodyPr/>
        <a:lstStyle/>
        <a:p>
          <a:pPr rtl="0">
            <a:lnSpc>
              <a:spcPct val="100000"/>
            </a:lnSpc>
          </a:pPr>
          <a:r>
            <a:rPr lang="en-US">
              <a:solidFill>
                <a:schemeClr val="bg1"/>
              </a:solidFill>
              <a:latin typeface="Franklin Gothic Demi"/>
            </a:rPr>
            <a:t>Neural Networks</a:t>
          </a:r>
          <a:r>
            <a:rPr lang="en-US">
              <a:solidFill>
                <a:schemeClr val="bg1"/>
              </a:solidFill>
            </a:rPr>
            <a:t>: </a:t>
          </a:r>
          <a:r>
            <a:rPr lang="en-US">
              <a:solidFill>
                <a:srgbClr val="374151"/>
              </a:solidFill>
            </a:rPr>
            <a:t>Neural Network is one of the supervised learning models available in BigQuery ML that can be used for tasks such as classification and regression on large datasets</a:t>
          </a:r>
        </a:p>
      </dgm:t>
    </dgm:pt>
    <dgm:pt modelId="{944BEC89-937B-4C08-A48A-84251CCC9A56}" type="parTrans" cxnId="{924C79FB-6FFF-4E80-9F34-765AAD041AEA}">
      <dgm:prSet/>
      <dgm:spPr/>
      <dgm:t>
        <a:bodyPr/>
        <a:lstStyle/>
        <a:p>
          <a:endParaRPr lang="en-US"/>
        </a:p>
      </dgm:t>
    </dgm:pt>
    <dgm:pt modelId="{A816D1D1-FFCA-4236-A53F-41F373C43F71}" type="sibTrans" cxnId="{924C79FB-6FFF-4E80-9F34-765AAD041AEA}">
      <dgm:prSet/>
      <dgm:spPr/>
      <dgm:t>
        <a:bodyPr/>
        <a:lstStyle/>
        <a:p>
          <a:endParaRPr lang="en-US"/>
        </a:p>
      </dgm:t>
    </dgm:pt>
    <dgm:pt modelId="{D9A005A5-E8B1-4434-B89A-E9F065D2D73B}">
      <dgm:prSet/>
      <dgm:spPr/>
      <dgm:t>
        <a:bodyPr/>
        <a:lstStyle/>
        <a:p>
          <a:pPr>
            <a:lnSpc>
              <a:spcPct val="100000"/>
            </a:lnSpc>
          </a:pPr>
          <a:r>
            <a:rPr lang="en-US" b="1">
              <a:solidFill>
                <a:schemeClr val="bg1"/>
              </a:solidFill>
            </a:rPr>
            <a:t>Decision trees</a:t>
          </a:r>
          <a:r>
            <a:rPr lang="en-US">
              <a:solidFill>
                <a:schemeClr val="bg1"/>
              </a:solidFill>
            </a:rPr>
            <a:t>: Effective for both classification and regression tasks, decision trees create a model by partitioning the data based on a set of decision rules.</a:t>
          </a:r>
        </a:p>
      </dgm:t>
    </dgm:pt>
    <dgm:pt modelId="{01729AA2-C0A6-4BE3-B05F-16CDC69817D2}" type="parTrans" cxnId="{6BB3C39E-8614-4E4A-A307-1025BFC08A68}">
      <dgm:prSet/>
      <dgm:spPr/>
      <dgm:t>
        <a:bodyPr/>
        <a:lstStyle/>
        <a:p>
          <a:endParaRPr lang="en-US"/>
        </a:p>
      </dgm:t>
    </dgm:pt>
    <dgm:pt modelId="{CC4712C0-D706-47AB-8D69-200213558208}" type="sibTrans" cxnId="{6BB3C39E-8614-4E4A-A307-1025BFC08A68}">
      <dgm:prSet/>
      <dgm:spPr/>
      <dgm:t>
        <a:bodyPr/>
        <a:lstStyle/>
        <a:p>
          <a:endParaRPr lang="en-US"/>
        </a:p>
      </dgm:t>
    </dgm:pt>
    <dgm:pt modelId="{910238FF-5A0B-4241-BECC-B1CAD177459F}">
      <dgm:prSet/>
      <dgm:spPr/>
      <dgm:t>
        <a:bodyPr/>
        <a:lstStyle/>
        <a:p>
          <a:pPr>
            <a:lnSpc>
              <a:spcPct val="100000"/>
            </a:lnSpc>
          </a:pPr>
          <a:r>
            <a:rPr lang="en-US" b="1">
              <a:solidFill>
                <a:schemeClr val="bg1"/>
              </a:solidFill>
            </a:rPr>
            <a:t>Random forests</a:t>
          </a:r>
          <a:r>
            <a:rPr lang="en-US">
              <a:solidFill>
                <a:schemeClr val="bg1"/>
              </a:solidFill>
            </a:rPr>
            <a:t>: An ensemble learning method that combines multiple decision trees to improve predictive accuracy.</a:t>
          </a:r>
        </a:p>
      </dgm:t>
    </dgm:pt>
    <dgm:pt modelId="{8B44276C-C309-4584-A07C-F59A70ECA97A}" type="parTrans" cxnId="{00E39475-0D1F-42E5-A951-27FB05E4CEF7}">
      <dgm:prSet/>
      <dgm:spPr/>
      <dgm:t>
        <a:bodyPr/>
        <a:lstStyle/>
        <a:p>
          <a:endParaRPr lang="en-US"/>
        </a:p>
      </dgm:t>
    </dgm:pt>
    <dgm:pt modelId="{1198E07C-BCA8-4256-9FC4-A38726E64D28}" type="sibTrans" cxnId="{00E39475-0D1F-42E5-A951-27FB05E4CEF7}">
      <dgm:prSet/>
      <dgm:spPr/>
      <dgm:t>
        <a:bodyPr/>
        <a:lstStyle/>
        <a:p>
          <a:endParaRPr lang="en-US"/>
        </a:p>
      </dgm:t>
    </dgm:pt>
    <dgm:pt modelId="{696F7FFB-AF43-4AAB-95EF-0E8B1194A592}">
      <dgm:prSet/>
      <dgm:spPr/>
      <dgm:t>
        <a:bodyPr/>
        <a:lstStyle/>
        <a:p>
          <a:pPr>
            <a:lnSpc>
              <a:spcPct val="100000"/>
            </a:lnSpc>
          </a:pPr>
          <a:r>
            <a:rPr lang="en-US" b="1">
              <a:solidFill>
                <a:schemeClr val="bg1"/>
              </a:solidFill>
            </a:rPr>
            <a:t>Linear Regression</a:t>
          </a:r>
          <a:r>
            <a:rPr lang="en-US">
              <a:solidFill>
                <a:schemeClr val="bg1"/>
              </a:solidFill>
            </a:rPr>
            <a:t>: Linear regression is one of the easiest and most popular Machine Learning algorithms. It is a statistical method that is used for predictive analysis.</a:t>
          </a:r>
          <a:r>
            <a:rPr lang="en-US">
              <a:solidFill>
                <a:schemeClr val="bg1"/>
              </a:solidFill>
              <a:latin typeface="Franklin Gothic Demi"/>
            </a:rPr>
            <a:t> </a:t>
          </a:r>
          <a:endParaRPr lang="en-US">
            <a:solidFill>
              <a:schemeClr val="bg1"/>
            </a:solidFill>
          </a:endParaRPr>
        </a:p>
      </dgm:t>
    </dgm:pt>
    <dgm:pt modelId="{D08FD5CF-BF60-48FC-B729-5FA05DEF8E64}" type="parTrans" cxnId="{7CA1999B-08CF-4080-BED1-BE381C680680}">
      <dgm:prSet/>
      <dgm:spPr/>
      <dgm:t>
        <a:bodyPr/>
        <a:lstStyle/>
        <a:p>
          <a:endParaRPr lang="en-US"/>
        </a:p>
      </dgm:t>
    </dgm:pt>
    <dgm:pt modelId="{EF328402-25B1-45C9-98D4-F16A6FD7F97A}" type="sibTrans" cxnId="{7CA1999B-08CF-4080-BED1-BE381C680680}">
      <dgm:prSet/>
      <dgm:spPr/>
      <dgm:t>
        <a:bodyPr/>
        <a:lstStyle/>
        <a:p>
          <a:endParaRPr lang="en-US"/>
        </a:p>
      </dgm:t>
    </dgm:pt>
    <dgm:pt modelId="{EE6B6532-4BB9-492C-9F0F-CD7D7B620BCA}" type="pres">
      <dgm:prSet presAssocID="{DD7A6E82-78AC-4A41-9F85-ADDB693B1DB1}" presName="root" presStyleCnt="0">
        <dgm:presLayoutVars>
          <dgm:dir/>
          <dgm:resizeHandles val="exact"/>
        </dgm:presLayoutVars>
      </dgm:prSet>
      <dgm:spPr/>
    </dgm:pt>
    <dgm:pt modelId="{8448E043-2FD8-4CBD-8EDF-08FF1A97FC4C}" type="pres">
      <dgm:prSet presAssocID="{9DD52D3E-B710-460F-BDE3-5CE860261740}" presName="compNode" presStyleCnt="0"/>
      <dgm:spPr/>
    </dgm:pt>
    <dgm:pt modelId="{AEA3294D-CAD2-4672-8963-7D915635C310}" type="pres">
      <dgm:prSet presAssocID="{9DD52D3E-B710-460F-BDE3-5CE860261740}" presName="bgRect" presStyleLbl="bgShp" presStyleIdx="0" presStyleCnt="4"/>
      <dgm:spPr/>
    </dgm:pt>
    <dgm:pt modelId="{FC0B0CAE-9B8B-4F80-B1F8-D0CD869F4415}" type="pres">
      <dgm:prSet presAssocID="{9DD52D3E-B710-460F-BDE3-5CE8602617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CA30E108-8B74-48B6-944A-35233E762AE3}" type="pres">
      <dgm:prSet presAssocID="{9DD52D3E-B710-460F-BDE3-5CE860261740}" presName="spaceRect" presStyleCnt="0"/>
      <dgm:spPr/>
    </dgm:pt>
    <dgm:pt modelId="{FF7319EA-2CA0-4861-B885-911C606308AC}" type="pres">
      <dgm:prSet presAssocID="{9DD52D3E-B710-460F-BDE3-5CE860261740}" presName="parTx" presStyleLbl="revTx" presStyleIdx="0" presStyleCnt="4">
        <dgm:presLayoutVars>
          <dgm:chMax val="0"/>
          <dgm:chPref val="0"/>
        </dgm:presLayoutVars>
      </dgm:prSet>
      <dgm:spPr/>
    </dgm:pt>
    <dgm:pt modelId="{32F79F58-A2F0-4EE5-B37F-2AF4C66ADDBB}" type="pres">
      <dgm:prSet presAssocID="{A816D1D1-FFCA-4236-A53F-41F373C43F71}" presName="sibTrans" presStyleCnt="0"/>
      <dgm:spPr/>
    </dgm:pt>
    <dgm:pt modelId="{F7DFEFC6-0DC0-4703-A450-CC817A79CC32}" type="pres">
      <dgm:prSet presAssocID="{D9A005A5-E8B1-4434-B89A-E9F065D2D73B}" presName="compNode" presStyleCnt="0"/>
      <dgm:spPr/>
    </dgm:pt>
    <dgm:pt modelId="{E1A498D0-22D4-4A98-B019-32A636DD6B6B}" type="pres">
      <dgm:prSet presAssocID="{D9A005A5-E8B1-4434-B89A-E9F065D2D73B}" presName="bgRect" presStyleLbl="bgShp" presStyleIdx="1" presStyleCnt="4"/>
      <dgm:spPr/>
    </dgm:pt>
    <dgm:pt modelId="{DB8D04C0-58D1-4324-A560-0E1E81AC9F15}" type="pres">
      <dgm:prSet presAssocID="{D9A005A5-E8B1-4434-B89A-E9F065D2D7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FE67876-E868-4474-B621-9C5577FFC822}" type="pres">
      <dgm:prSet presAssocID="{D9A005A5-E8B1-4434-B89A-E9F065D2D73B}" presName="spaceRect" presStyleCnt="0"/>
      <dgm:spPr/>
    </dgm:pt>
    <dgm:pt modelId="{2FE4CB32-7E8D-4D23-AD8D-669647612458}" type="pres">
      <dgm:prSet presAssocID="{D9A005A5-E8B1-4434-B89A-E9F065D2D73B}" presName="parTx" presStyleLbl="revTx" presStyleIdx="1" presStyleCnt="4">
        <dgm:presLayoutVars>
          <dgm:chMax val="0"/>
          <dgm:chPref val="0"/>
        </dgm:presLayoutVars>
      </dgm:prSet>
      <dgm:spPr/>
    </dgm:pt>
    <dgm:pt modelId="{ACE290D9-921D-4F25-98DD-3FC7C30BC775}" type="pres">
      <dgm:prSet presAssocID="{CC4712C0-D706-47AB-8D69-200213558208}" presName="sibTrans" presStyleCnt="0"/>
      <dgm:spPr/>
    </dgm:pt>
    <dgm:pt modelId="{2B164C67-328D-464C-9A8F-140B6FEADA7D}" type="pres">
      <dgm:prSet presAssocID="{910238FF-5A0B-4241-BECC-B1CAD177459F}" presName="compNode" presStyleCnt="0"/>
      <dgm:spPr/>
    </dgm:pt>
    <dgm:pt modelId="{34B75D32-C791-4AA0-BE66-911035FE867F}" type="pres">
      <dgm:prSet presAssocID="{910238FF-5A0B-4241-BECC-B1CAD177459F}" presName="bgRect" presStyleLbl="bgShp" presStyleIdx="2" presStyleCnt="4"/>
      <dgm:spPr/>
    </dgm:pt>
    <dgm:pt modelId="{D8A15119-F843-46D1-BDC6-9C033858A6F4}" type="pres">
      <dgm:prSet presAssocID="{910238FF-5A0B-4241-BECC-B1CAD177459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AAB79F99-09E6-4A60-A4D1-7B268D152F7D}" type="pres">
      <dgm:prSet presAssocID="{910238FF-5A0B-4241-BECC-B1CAD177459F}" presName="spaceRect" presStyleCnt="0"/>
      <dgm:spPr/>
    </dgm:pt>
    <dgm:pt modelId="{D350F979-09E7-4E8C-AF64-6E9D34CF2DC9}" type="pres">
      <dgm:prSet presAssocID="{910238FF-5A0B-4241-BECC-B1CAD177459F}" presName="parTx" presStyleLbl="revTx" presStyleIdx="2" presStyleCnt="4">
        <dgm:presLayoutVars>
          <dgm:chMax val="0"/>
          <dgm:chPref val="0"/>
        </dgm:presLayoutVars>
      </dgm:prSet>
      <dgm:spPr/>
    </dgm:pt>
    <dgm:pt modelId="{53008CFA-7E7D-45E2-839F-4ABA75C955FB}" type="pres">
      <dgm:prSet presAssocID="{1198E07C-BCA8-4256-9FC4-A38726E64D28}" presName="sibTrans" presStyleCnt="0"/>
      <dgm:spPr/>
    </dgm:pt>
    <dgm:pt modelId="{D4942693-AECC-4F5F-9A19-948C1FE940F9}" type="pres">
      <dgm:prSet presAssocID="{696F7FFB-AF43-4AAB-95EF-0E8B1194A592}" presName="compNode" presStyleCnt="0"/>
      <dgm:spPr/>
    </dgm:pt>
    <dgm:pt modelId="{3E362532-CBEA-4263-894F-C8843F7AEB27}" type="pres">
      <dgm:prSet presAssocID="{696F7FFB-AF43-4AAB-95EF-0E8B1194A592}" presName="bgRect" presStyleLbl="bgShp" presStyleIdx="3" presStyleCnt="4"/>
      <dgm:spPr/>
    </dgm:pt>
    <dgm:pt modelId="{F13C4A8A-91A5-48BE-A54C-94B19B12A532}" type="pres">
      <dgm:prSet presAssocID="{696F7FFB-AF43-4AAB-95EF-0E8B1194A5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D3ED010-CA95-4F34-B037-27E5A98DB753}" type="pres">
      <dgm:prSet presAssocID="{696F7FFB-AF43-4AAB-95EF-0E8B1194A592}" presName="spaceRect" presStyleCnt="0"/>
      <dgm:spPr/>
    </dgm:pt>
    <dgm:pt modelId="{EF029B8A-AB43-4AF1-9E57-FE5B9B256049}" type="pres">
      <dgm:prSet presAssocID="{696F7FFB-AF43-4AAB-95EF-0E8B1194A592}" presName="parTx" presStyleLbl="revTx" presStyleIdx="3" presStyleCnt="4">
        <dgm:presLayoutVars>
          <dgm:chMax val="0"/>
          <dgm:chPref val="0"/>
        </dgm:presLayoutVars>
      </dgm:prSet>
      <dgm:spPr/>
    </dgm:pt>
  </dgm:ptLst>
  <dgm:cxnLst>
    <dgm:cxn modelId="{9F52810C-7285-4563-BA57-035A3D86A905}" type="presOf" srcId="{D9A005A5-E8B1-4434-B89A-E9F065D2D73B}" destId="{2FE4CB32-7E8D-4D23-AD8D-669647612458}" srcOrd="0" destOrd="0" presId="urn:microsoft.com/office/officeart/2018/2/layout/IconVerticalSolidList"/>
    <dgm:cxn modelId="{4AD17833-D758-4C95-AB08-AB4D4911EC57}" type="presOf" srcId="{910238FF-5A0B-4241-BECC-B1CAD177459F}" destId="{D350F979-09E7-4E8C-AF64-6E9D34CF2DC9}" srcOrd="0" destOrd="0" presId="urn:microsoft.com/office/officeart/2018/2/layout/IconVerticalSolidList"/>
    <dgm:cxn modelId="{C1B8793D-8C2D-4993-8104-AD9F59FCD83C}" type="presOf" srcId="{9DD52D3E-B710-460F-BDE3-5CE860261740}" destId="{FF7319EA-2CA0-4861-B885-911C606308AC}" srcOrd="0" destOrd="0" presId="urn:microsoft.com/office/officeart/2018/2/layout/IconVerticalSolidList"/>
    <dgm:cxn modelId="{00E39475-0D1F-42E5-A951-27FB05E4CEF7}" srcId="{DD7A6E82-78AC-4A41-9F85-ADDB693B1DB1}" destId="{910238FF-5A0B-4241-BECC-B1CAD177459F}" srcOrd="2" destOrd="0" parTransId="{8B44276C-C309-4584-A07C-F59A70ECA97A}" sibTransId="{1198E07C-BCA8-4256-9FC4-A38726E64D28}"/>
    <dgm:cxn modelId="{83252C8F-F159-4690-8EBF-7F33902CE653}" type="presOf" srcId="{696F7FFB-AF43-4AAB-95EF-0E8B1194A592}" destId="{EF029B8A-AB43-4AF1-9E57-FE5B9B256049}" srcOrd="0" destOrd="0" presId="urn:microsoft.com/office/officeart/2018/2/layout/IconVerticalSolidList"/>
    <dgm:cxn modelId="{7CA1999B-08CF-4080-BED1-BE381C680680}" srcId="{DD7A6E82-78AC-4A41-9F85-ADDB693B1DB1}" destId="{696F7FFB-AF43-4AAB-95EF-0E8B1194A592}" srcOrd="3" destOrd="0" parTransId="{D08FD5CF-BF60-48FC-B729-5FA05DEF8E64}" sibTransId="{EF328402-25B1-45C9-98D4-F16A6FD7F97A}"/>
    <dgm:cxn modelId="{6BB3C39E-8614-4E4A-A307-1025BFC08A68}" srcId="{DD7A6E82-78AC-4A41-9F85-ADDB693B1DB1}" destId="{D9A005A5-E8B1-4434-B89A-E9F065D2D73B}" srcOrd="1" destOrd="0" parTransId="{01729AA2-C0A6-4BE3-B05F-16CDC69817D2}" sibTransId="{CC4712C0-D706-47AB-8D69-200213558208}"/>
    <dgm:cxn modelId="{B76915D1-6F48-4650-8FAD-F10A9040CB75}" type="presOf" srcId="{DD7A6E82-78AC-4A41-9F85-ADDB693B1DB1}" destId="{EE6B6532-4BB9-492C-9F0F-CD7D7B620BCA}" srcOrd="0" destOrd="0" presId="urn:microsoft.com/office/officeart/2018/2/layout/IconVerticalSolidList"/>
    <dgm:cxn modelId="{924C79FB-6FFF-4E80-9F34-765AAD041AEA}" srcId="{DD7A6E82-78AC-4A41-9F85-ADDB693B1DB1}" destId="{9DD52D3E-B710-460F-BDE3-5CE860261740}" srcOrd="0" destOrd="0" parTransId="{944BEC89-937B-4C08-A48A-84251CCC9A56}" sibTransId="{A816D1D1-FFCA-4236-A53F-41F373C43F71}"/>
    <dgm:cxn modelId="{8A0F5AC1-B182-41B7-8A75-97D491FBF437}" type="presParOf" srcId="{EE6B6532-4BB9-492C-9F0F-CD7D7B620BCA}" destId="{8448E043-2FD8-4CBD-8EDF-08FF1A97FC4C}" srcOrd="0" destOrd="0" presId="urn:microsoft.com/office/officeart/2018/2/layout/IconVerticalSolidList"/>
    <dgm:cxn modelId="{C424D898-03F9-4A1D-AB9C-06F3DD47862D}" type="presParOf" srcId="{8448E043-2FD8-4CBD-8EDF-08FF1A97FC4C}" destId="{AEA3294D-CAD2-4672-8963-7D915635C310}" srcOrd="0" destOrd="0" presId="urn:microsoft.com/office/officeart/2018/2/layout/IconVerticalSolidList"/>
    <dgm:cxn modelId="{8BEEDDE2-E7A2-47A3-A540-CF9097CC4D0E}" type="presParOf" srcId="{8448E043-2FD8-4CBD-8EDF-08FF1A97FC4C}" destId="{FC0B0CAE-9B8B-4F80-B1F8-D0CD869F4415}" srcOrd="1" destOrd="0" presId="urn:microsoft.com/office/officeart/2018/2/layout/IconVerticalSolidList"/>
    <dgm:cxn modelId="{9CEF32AD-7836-4A00-B30D-351B871E709F}" type="presParOf" srcId="{8448E043-2FD8-4CBD-8EDF-08FF1A97FC4C}" destId="{CA30E108-8B74-48B6-944A-35233E762AE3}" srcOrd="2" destOrd="0" presId="urn:microsoft.com/office/officeart/2018/2/layout/IconVerticalSolidList"/>
    <dgm:cxn modelId="{66446BC0-8E1B-4511-8D8D-1B0DC953A8BF}" type="presParOf" srcId="{8448E043-2FD8-4CBD-8EDF-08FF1A97FC4C}" destId="{FF7319EA-2CA0-4861-B885-911C606308AC}" srcOrd="3" destOrd="0" presId="urn:microsoft.com/office/officeart/2018/2/layout/IconVerticalSolidList"/>
    <dgm:cxn modelId="{50DC310B-925A-4A12-BD21-B8D295424800}" type="presParOf" srcId="{EE6B6532-4BB9-492C-9F0F-CD7D7B620BCA}" destId="{32F79F58-A2F0-4EE5-B37F-2AF4C66ADDBB}" srcOrd="1" destOrd="0" presId="urn:microsoft.com/office/officeart/2018/2/layout/IconVerticalSolidList"/>
    <dgm:cxn modelId="{C2C18532-48B5-414A-9472-13DE84974EE3}" type="presParOf" srcId="{EE6B6532-4BB9-492C-9F0F-CD7D7B620BCA}" destId="{F7DFEFC6-0DC0-4703-A450-CC817A79CC32}" srcOrd="2" destOrd="0" presId="urn:microsoft.com/office/officeart/2018/2/layout/IconVerticalSolidList"/>
    <dgm:cxn modelId="{A3A65FBE-CB53-4655-9FE6-40AA9FFB3FD1}" type="presParOf" srcId="{F7DFEFC6-0DC0-4703-A450-CC817A79CC32}" destId="{E1A498D0-22D4-4A98-B019-32A636DD6B6B}" srcOrd="0" destOrd="0" presId="urn:microsoft.com/office/officeart/2018/2/layout/IconVerticalSolidList"/>
    <dgm:cxn modelId="{E65B6104-8C76-4671-8440-CDE3DA7F7A11}" type="presParOf" srcId="{F7DFEFC6-0DC0-4703-A450-CC817A79CC32}" destId="{DB8D04C0-58D1-4324-A560-0E1E81AC9F15}" srcOrd="1" destOrd="0" presId="urn:microsoft.com/office/officeart/2018/2/layout/IconVerticalSolidList"/>
    <dgm:cxn modelId="{F10251B6-3E37-42C9-8265-FCA0EE9AED1A}" type="presParOf" srcId="{F7DFEFC6-0DC0-4703-A450-CC817A79CC32}" destId="{EFE67876-E868-4474-B621-9C5577FFC822}" srcOrd="2" destOrd="0" presId="urn:microsoft.com/office/officeart/2018/2/layout/IconVerticalSolidList"/>
    <dgm:cxn modelId="{B51356A7-55EC-4501-8E14-6ACE73E732E2}" type="presParOf" srcId="{F7DFEFC6-0DC0-4703-A450-CC817A79CC32}" destId="{2FE4CB32-7E8D-4D23-AD8D-669647612458}" srcOrd="3" destOrd="0" presId="urn:microsoft.com/office/officeart/2018/2/layout/IconVerticalSolidList"/>
    <dgm:cxn modelId="{8E50B4BA-2BB8-4FC8-A65E-408FFCBA2074}" type="presParOf" srcId="{EE6B6532-4BB9-492C-9F0F-CD7D7B620BCA}" destId="{ACE290D9-921D-4F25-98DD-3FC7C30BC775}" srcOrd="3" destOrd="0" presId="urn:microsoft.com/office/officeart/2018/2/layout/IconVerticalSolidList"/>
    <dgm:cxn modelId="{18688EBE-8017-4B77-B627-A06F36CDC611}" type="presParOf" srcId="{EE6B6532-4BB9-492C-9F0F-CD7D7B620BCA}" destId="{2B164C67-328D-464C-9A8F-140B6FEADA7D}" srcOrd="4" destOrd="0" presId="urn:microsoft.com/office/officeart/2018/2/layout/IconVerticalSolidList"/>
    <dgm:cxn modelId="{3E2274E1-517B-429E-9303-01115C963868}" type="presParOf" srcId="{2B164C67-328D-464C-9A8F-140B6FEADA7D}" destId="{34B75D32-C791-4AA0-BE66-911035FE867F}" srcOrd="0" destOrd="0" presId="urn:microsoft.com/office/officeart/2018/2/layout/IconVerticalSolidList"/>
    <dgm:cxn modelId="{172C2A48-8901-4A42-B9AD-DF4B72F2FB3C}" type="presParOf" srcId="{2B164C67-328D-464C-9A8F-140B6FEADA7D}" destId="{D8A15119-F843-46D1-BDC6-9C033858A6F4}" srcOrd="1" destOrd="0" presId="urn:microsoft.com/office/officeart/2018/2/layout/IconVerticalSolidList"/>
    <dgm:cxn modelId="{83353B23-5E8F-4948-AF9B-0F177FFA68F2}" type="presParOf" srcId="{2B164C67-328D-464C-9A8F-140B6FEADA7D}" destId="{AAB79F99-09E6-4A60-A4D1-7B268D152F7D}" srcOrd="2" destOrd="0" presId="urn:microsoft.com/office/officeart/2018/2/layout/IconVerticalSolidList"/>
    <dgm:cxn modelId="{DE1C5329-96FB-4BA2-86DA-9C12107B1B19}" type="presParOf" srcId="{2B164C67-328D-464C-9A8F-140B6FEADA7D}" destId="{D350F979-09E7-4E8C-AF64-6E9D34CF2DC9}" srcOrd="3" destOrd="0" presId="urn:microsoft.com/office/officeart/2018/2/layout/IconVerticalSolidList"/>
    <dgm:cxn modelId="{2F94BEDF-DF8C-4E3B-8A25-E9A3BB532103}" type="presParOf" srcId="{EE6B6532-4BB9-492C-9F0F-CD7D7B620BCA}" destId="{53008CFA-7E7D-45E2-839F-4ABA75C955FB}" srcOrd="5" destOrd="0" presId="urn:microsoft.com/office/officeart/2018/2/layout/IconVerticalSolidList"/>
    <dgm:cxn modelId="{E53E0CCD-AE89-42A9-90EA-5FB4D811B486}" type="presParOf" srcId="{EE6B6532-4BB9-492C-9F0F-CD7D7B620BCA}" destId="{D4942693-AECC-4F5F-9A19-948C1FE940F9}" srcOrd="6" destOrd="0" presId="urn:microsoft.com/office/officeart/2018/2/layout/IconVerticalSolidList"/>
    <dgm:cxn modelId="{29982AC0-CF2E-4050-9226-D1809D3702B7}" type="presParOf" srcId="{D4942693-AECC-4F5F-9A19-948C1FE940F9}" destId="{3E362532-CBEA-4263-894F-C8843F7AEB27}" srcOrd="0" destOrd="0" presId="urn:microsoft.com/office/officeart/2018/2/layout/IconVerticalSolidList"/>
    <dgm:cxn modelId="{A481F0D4-29B0-4BC4-B1B0-81955F8FEC95}" type="presParOf" srcId="{D4942693-AECC-4F5F-9A19-948C1FE940F9}" destId="{F13C4A8A-91A5-48BE-A54C-94B19B12A532}" srcOrd="1" destOrd="0" presId="urn:microsoft.com/office/officeart/2018/2/layout/IconVerticalSolidList"/>
    <dgm:cxn modelId="{52A9598B-BEAC-43A2-9C63-E825F8A82D3D}" type="presParOf" srcId="{D4942693-AECC-4F5F-9A19-948C1FE940F9}" destId="{3D3ED010-CA95-4F34-B037-27E5A98DB753}" srcOrd="2" destOrd="0" presId="urn:microsoft.com/office/officeart/2018/2/layout/IconVerticalSolidList"/>
    <dgm:cxn modelId="{65458D88-8521-44CD-A099-851224CE05D7}" type="presParOf" srcId="{D4942693-AECC-4F5F-9A19-948C1FE940F9}" destId="{EF029B8A-AB43-4AF1-9E57-FE5B9B2560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A78EF-3BC4-4821-A1D0-DDECDC45818C}">
      <dsp:nvSpPr>
        <dsp:cNvPr id="0" name=""/>
        <dsp:cNvSpPr/>
      </dsp:nvSpPr>
      <dsp:spPr>
        <a:xfrm>
          <a:off x="3800" y="15973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YEAR</a:t>
          </a:r>
        </a:p>
      </dsp:txBody>
      <dsp:txXfrm>
        <a:off x="3800" y="159734"/>
        <a:ext cx="2057685" cy="1234611"/>
      </dsp:txXfrm>
    </dsp:sp>
    <dsp:sp modelId="{55FEF24A-DA97-4391-BA12-B04B4CB51885}">
      <dsp:nvSpPr>
        <dsp:cNvPr id="0" name=""/>
        <dsp:cNvSpPr/>
      </dsp:nvSpPr>
      <dsp:spPr>
        <a:xfrm>
          <a:off x="2267254" y="15973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MONTH</a:t>
          </a:r>
        </a:p>
      </dsp:txBody>
      <dsp:txXfrm>
        <a:off x="2267254" y="159734"/>
        <a:ext cx="2057685" cy="1234611"/>
      </dsp:txXfrm>
    </dsp:sp>
    <dsp:sp modelId="{DBE6A2E9-4A70-4598-946C-A4567CE2E13F}">
      <dsp:nvSpPr>
        <dsp:cNvPr id="0" name=""/>
        <dsp:cNvSpPr/>
      </dsp:nvSpPr>
      <dsp:spPr>
        <a:xfrm>
          <a:off x="4530709" y="15973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IS MALE</a:t>
          </a:r>
        </a:p>
      </dsp:txBody>
      <dsp:txXfrm>
        <a:off x="4530709" y="159734"/>
        <a:ext cx="2057685" cy="1234611"/>
      </dsp:txXfrm>
    </dsp:sp>
    <dsp:sp modelId="{EE1A6D6B-9445-4F54-A0B7-186A5EB22FFC}">
      <dsp:nvSpPr>
        <dsp:cNvPr id="0" name=""/>
        <dsp:cNvSpPr/>
      </dsp:nvSpPr>
      <dsp:spPr>
        <a:xfrm>
          <a:off x="6801262" y="158499"/>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CHILD RACE</a:t>
          </a:r>
        </a:p>
      </dsp:txBody>
      <dsp:txXfrm>
        <a:off x="6801262" y="158499"/>
        <a:ext cx="2057685" cy="1234611"/>
      </dsp:txXfrm>
    </dsp:sp>
    <dsp:sp modelId="{C716B998-53BF-4363-838C-5801EF955EA8}">
      <dsp:nvSpPr>
        <dsp:cNvPr id="0" name=""/>
        <dsp:cNvSpPr/>
      </dsp:nvSpPr>
      <dsp:spPr>
        <a:xfrm>
          <a:off x="9057617" y="159734"/>
          <a:ext cx="2057685" cy="1234611"/>
        </a:xfrm>
        <a:prstGeom prst="rect">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WEIGHT POUNDS</a:t>
          </a:r>
        </a:p>
      </dsp:txBody>
      <dsp:txXfrm>
        <a:off x="9057617" y="159734"/>
        <a:ext cx="2057685" cy="1234611"/>
      </dsp:txXfrm>
    </dsp:sp>
    <dsp:sp modelId="{B8AA3848-D214-4F3F-81AA-30DCEF932A8A}">
      <dsp:nvSpPr>
        <dsp:cNvPr id="0" name=""/>
        <dsp:cNvSpPr/>
      </dsp:nvSpPr>
      <dsp:spPr>
        <a:xfrm>
          <a:off x="3800" y="1600114"/>
          <a:ext cx="2057685" cy="1234611"/>
        </a:xfrm>
        <a:prstGeom prst="rect">
          <a:avLst/>
        </a:prstGeom>
        <a:solidFill>
          <a:schemeClr val="accent3">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PLURALITY</a:t>
          </a:r>
        </a:p>
      </dsp:txBody>
      <dsp:txXfrm>
        <a:off x="3800" y="1600114"/>
        <a:ext cx="2057685" cy="1234611"/>
      </dsp:txXfrm>
    </dsp:sp>
    <dsp:sp modelId="{84F65F13-FB7E-42AC-AF29-76657645C4BD}">
      <dsp:nvSpPr>
        <dsp:cNvPr id="0" name=""/>
        <dsp:cNvSpPr/>
      </dsp:nvSpPr>
      <dsp:spPr>
        <a:xfrm>
          <a:off x="2267254" y="160011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APGAR 5 MIN</a:t>
          </a:r>
        </a:p>
      </dsp:txBody>
      <dsp:txXfrm>
        <a:off x="2267254" y="1600114"/>
        <a:ext cx="2057685" cy="1234611"/>
      </dsp:txXfrm>
    </dsp:sp>
    <dsp:sp modelId="{420DAF56-5BB2-4965-9820-0E809359A5E4}">
      <dsp:nvSpPr>
        <dsp:cNvPr id="0" name=""/>
        <dsp:cNvSpPr/>
      </dsp:nvSpPr>
      <dsp:spPr>
        <a:xfrm>
          <a:off x="4530709" y="160011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MOTHER AGE</a:t>
          </a:r>
        </a:p>
      </dsp:txBody>
      <dsp:txXfrm>
        <a:off x="4530709" y="1600114"/>
        <a:ext cx="2057685" cy="1234611"/>
      </dsp:txXfrm>
    </dsp:sp>
    <dsp:sp modelId="{F13E89D5-C8BC-4C37-BC92-6DCCE4BE59C7}">
      <dsp:nvSpPr>
        <dsp:cNvPr id="0" name=""/>
        <dsp:cNvSpPr/>
      </dsp:nvSpPr>
      <dsp:spPr>
        <a:xfrm>
          <a:off x="6794163" y="160011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GESTATION WEEKS</a:t>
          </a:r>
        </a:p>
      </dsp:txBody>
      <dsp:txXfrm>
        <a:off x="6794163" y="1600114"/>
        <a:ext cx="2057685" cy="1234611"/>
      </dsp:txXfrm>
    </dsp:sp>
    <dsp:sp modelId="{7A7B141E-A3E2-479B-90B1-FD127C5271B4}">
      <dsp:nvSpPr>
        <dsp:cNvPr id="0" name=""/>
        <dsp:cNvSpPr/>
      </dsp:nvSpPr>
      <dsp:spPr>
        <a:xfrm>
          <a:off x="9057617" y="160011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CIGARATTE USE</a:t>
          </a:r>
        </a:p>
      </dsp:txBody>
      <dsp:txXfrm>
        <a:off x="9057617" y="1600114"/>
        <a:ext cx="2057685" cy="1234611"/>
      </dsp:txXfrm>
    </dsp:sp>
    <dsp:sp modelId="{D3EB7286-894E-47A0-8CBF-9F804C52ED94}">
      <dsp:nvSpPr>
        <dsp:cNvPr id="0" name=""/>
        <dsp:cNvSpPr/>
      </dsp:nvSpPr>
      <dsp:spPr>
        <a:xfrm>
          <a:off x="1135527" y="304049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ALCOHOL USE</a:t>
          </a:r>
        </a:p>
      </dsp:txBody>
      <dsp:txXfrm>
        <a:off x="1135527" y="3040494"/>
        <a:ext cx="2057685" cy="1234611"/>
      </dsp:txXfrm>
    </dsp:sp>
    <dsp:sp modelId="{0B9F33D8-7190-423B-8E43-05DB3F87A04A}">
      <dsp:nvSpPr>
        <dsp:cNvPr id="0" name=""/>
        <dsp:cNvSpPr/>
      </dsp:nvSpPr>
      <dsp:spPr>
        <a:xfrm>
          <a:off x="3398981" y="304049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WEIGHT GAIN POUNDS</a:t>
          </a:r>
        </a:p>
      </dsp:txBody>
      <dsp:txXfrm>
        <a:off x="3398981" y="3040494"/>
        <a:ext cx="2057685" cy="1234611"/>
      </dsp:txXfrm>
    </dsp:sp>
    <dsp:sp modelId="{95C4B02A-BE0B-4D51-B338-FE53DB0EB319}">
      <dsp:nvSpPr>
        <dsp:cNvPr id="0" name=""/>
        <dsp:cNvSpPr/>
      </dsp:nvSpPr>
      <dsp:spPr>
        <a:xfrm>
          <a:off x="5662436" y="3040494"/>
          <a:ext cx="2057685" cy="1234611"/>
        </a:xfrm>
        <a:prstGeom prst="rect">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EVER BORN</a:t>
          </a:r>
        </a:p>
      </dsp:txBody>
      <dsp:txXfrm>
        <a:off x="5662436" y="3040494"/>
        <a:ext cx="2057685" cy="1234611"/>
      </dsp:txXfrm>
    </dsp:sp>
    <dsp:sp modelId="{80134C2A-82F8-4AF5-99FE-C5B9678EA0B8}">
      <dsp:nvSpPr>
        <dsp:cNvPr id="0" name=""/>
        <dsp:cNvSpPr/>
      </dsp:nvSpPr>
      <dsp:spPr>
        <a:xfrm>
          <a:off x="7925890" y="304049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FATHER AGE</a:t>
          </a:r>
        </a:p>
      </dsp:txBody>
      <dsp:txXfrm>
        <a:off x="7925890" y="3040494"/>
        <a:ext cx="2057685" cy="1234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57F6A-F136-42B0-B1E9-4A35E2CC82C0}">
      <dsp:nvSpPr>
        <dsp:cNvPr id="0" name=""/>
        <dsp:cNvSpPr/>
      </dsp:nvSpPr>
      <dsp:spPr>
        <a:xfrm>
          <a:off x="0" y="977202"/>
          <a:ext cx="2911727" cy="184894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E7437B1-4F94-4B9F-966D-BC7E443A0F56}">
      <dsp:nvSpPr>
        <dsp:cNvPr id="0" name=""/>
        <dsp:cNvSpPr/>
      </dsp:nvSpPr>
      <dsp:spPr>
        <a:xfrm>
          <a:off x="323525" y="1284551"/>
          <a:ext cx="2911727" cy="1848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BigQuery ML enables seamless testing and execution of machine learning models directly on structured datasets within the BigQuery environment.</a:t>
          </a:r>
        </a:p>
      </dsp:txBody>
      <dsp:txXfrm>
        <a:off x="377679" y="1338705"/>
        <a:ext cx="2803419" cy="1740639"/>
      </dsp:txXfrm>
    </dsp:sp>
    <dsp:sp modelId="{C4F0E109-1AFF-4122-AF6D-2DD58A66FB33}">
      <dsp:nvSpPr>
        <dsp:cNvPr id="0" name=""/>
        <dsp:cNvSpPr/>
      </dsp:nvSpPr>
      <dsp:spPr>
        <a:xfrm>
          <a:off x="3558778" y="977202"/>
          <a:ext cx="2911727" cy="184894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B3032C-79AA-4278-8DE6-C54D2C505EC5}">
      <dsp:nvSpPr>
        <dsp:cNvPr id="0" name=""/>
        <dsp:cNvSpPr/>
      </dsp:nvSpPr>
      <dsp:spPr>
        <a:xfrm>
          <a:off x="3882303" y="1284551"/>
          <a:ext cx="2911727" cy="1848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No need for data export or advanced programming languages, simplifying the model development process.</a:t>
          </a:r>
        </a:p>
      </dsp:txBody>
      <dsp:txXfrm>
        <a:off x="3936457" y="1338705"/>
        <a:ext cx="2803419" cy="1740639"/>
      </dsp:txXfrm>
    </dsp:sp>
    <dsp:sp modelId="{DEAFA8F9-F543-4EE3-8CD2-71FAC742C4C7}">
      <dsp:nvSpPr>
        <dsp:cNvPr id="0" name=""/>
        <dsp:cNvSpPr/>
      </dsp:nvSpPr>
      <dsp:spPr>
        <a:xfrm>
          <a:off x="7117556" y="977202"/>
          <a:ext cx="2911727" cy="184894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7C2A17C-1C49-4E57-A40B-D8F33737E007}">
      <dsp:nvSpPr>
        <dsp:cNvPr id="0" name=""/>
        <dsp:cNvSpPr/>
      </dsp:nvSpPr>
      <dsp:spPr>
        <a:xfrm>
          <a:off x="7441082" y="1284551"/>
          <a:ext cx="2911727" cy="1848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Supports a range of built-in model types, including linear regression, logistic regression, k-means clustering, and matrix factorization.</a:t>
          </a:r>
        </a:p>
      </dsp:txBody>
      <dsp:txXfrm>
        <a:off x="7495236" y="1338705"/>
        <a:ext cx="2803419" cy="1740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3294D-CAD2-4672-8963-7D915635C310}">
      <dsp:nvSpPr>
        <dsp:cNvPr id="0" name=""/>
        <dsp:cNvSpPr/>
      </dsp:nvSpPr>
      <dsp:spPr>
        <a:xfrm>
          <a:off x="0" y="1643"/>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B0CAE-9B8B-4F80-B1F8-D0CD869F4415}">
      <dsp:nvSpPr>
        <dsp:cNvPr id="0" name=""/>
        <dsp:cNvSpPr/>
      </dsp:nvSpPr>
      <dsp:spPr>
        <a:xfrm>
          <a:off x="252004" y="189085"/>
          <a:ext cx="458190" cy="458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319EA-2CA0-4861-B885-911C606308AC}">
      <dsp:nvSpPr>
        <dsp:cNvPr id="0" name=""/>
        <dsp:cNvSpPr/>
      </dsp:nvSpPr>
      <dsp:spPr>
        <a:xfrm>
          <a:off x="962200" y="1643"/>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rtl="0">
            <a:lnSpc>
              <a:spcPct val="100000"/>
            </a:lnSpc>
            <a:spcBef>
              <a:spcPct val="0"/>
            </a:spcBef>
            <a:spcAft>
              <a:spcPct val="35000"/>
            </a:spcAft>
            <a:buNone/>
          </a:pPr>
          <a:r>
            <a:rPr lang="en-US" sz="1700" kern="1200">
              <a:solidFill>
                <a:schemeClr val="bg1"/>
              </a:solidFill>
              <a:latin typeface="Franklin Gothic Demi"/>
            </a:rPr>
            <a:t>Neural Networks</a:t>
          </a:r>
          <a:r>
            <a:rPr lang="en-US" sz="1700" kern="1200">
              <a:solidFill>
                <a:schemeClr val="bg1"/>
              </a:solidFill>
            </a:rPr>
            <a:t>: </a:t>
          </a:r>
          <a:r>
            <a:rPr lang="en-US" sz="1700" kern="1200">
              <a:solidFill>
                <a:srgbClr val="374151"/>
              </a:solidFill>
            </a:rPr>
            <a:t>Neural Network is one of the supervised learning models available in BigQuery ML that can be used for tasks such as classification and regression on large datasets</a:t>
          </a:r>
        </a:p>
      </dsp:txBody>
      <dsp:txXfrm>
        <a:off x="962200" y="1643"/>
        <a:ext cx="8977960" cy="833073"/>
      </dsp:txXfrm>
    </dsp:sp>
    <dsp:sp modelId="{E1A498D0-22D4-4A98-B019-32A636DD6B6B}">
      <dsp:nvSpPr>
        <dsp:cNvPr id="0" name=""/>
        <dsp:cNvSpPr/>
      </dsp:nvSpPr>
      <dsp:spPr>
        <a:xfrm>
          <a:off x="0" y="1042985"/>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D04C0-58D1-4324-A560-0E1E81AC9F15}">
      <dsp:nvSpPr>
        <dsp:cNvPr id="0" name=""/>
        <dsp:cNvSpPr/>
      </dsp:nvSpPr>
      <dsp:spPr>
        <a:xfrm>
          <a:off x="252004" y="1230427"/>
          <a:ext cx="458190" cy="458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4CB32-7E8D-4D23-AD8D-669647612458}">
      <dsp:nvSpPr>
        <dsp:cNvPr id="0" name=""/>
        <dsp:cNvSpPr/>
      </dsp:nvSpPr>
      <dsp:spPr>
        <a:xfrm>
          <a:off x="962200" y="1042985"/>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a:lnSpc>
              <a:spcPct val="100000"/>
            </a:lnSpc>
            <a:spcBef>
              <a:spcPct val="0"/>
            </a:spcBef>
            <a:spcAft>
              <a:spcPct val="35000"/>
            </a:spcAft>
            <a:buNone/>
          </a:pPr>
          <a:r>
            <a:rPr lang="en-US" sz="1700" b="1" kern="1200">
              <a:solidFill>
                <a:schemeClr val="bg1"/>
              </a:solidFill>
            </a:rPr>
            <a:t>Decision trees</a:t>
          </a:r>
          <a:r>
            <a:rPr lang="en-US" sz="1700" kern="1200">
              <a:solidFill>
                <a:schemeClr val="bg1"/>
              </a:solidFill>
            </a:rPr>
            <a:t>: Effective for both classification and regression tasks, decision trees create a model by partitioning the data based on a set of decision rules.</a:t>
          </a:r>
        </a:p>
      </dsp:txBody>
      <dsp:txXfrm>
        <a:off x="962200" y="1042985"/>
        <a:ext cx="8977960" cy="833073"/>
      </dsp:txXfrm>
    </dsp:sp>
    <dsp:sp modelId="{34B75D32-C791-4AA0-BE66-911035FE867F}">
      <dsp:nvSpPr>
        <dsp:cNvPr id="0" name=""/>
        <dsp:cNvSpPr/>
      </dsp:nvSpPr>
      <dsp:spPr>
        <a:xfrm>
          <a:off x="0" y="2084328"/>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15119-F843-46D1-BDC6-9C033858A6F4}">
      <dsp:nvSpPr>
        <dsp:cNvPr id="0" name=""/>
        <dsp:cNvSpPr/>
      </dsp:nvSpPr>
      <dsp:spPr>
        <a:xfrm>
          <a:off x="252004" y="2271769"/>
          <a:ext cx="458190" cy="4581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0F979-09E7-4E8C-AF64-6E9D34CF2DC9}">
      <dsp:nvSpPr>
        <dsp:cNvPr id="0" name=""/>
        <dsp:cNvSpPr/>
      </dsp:nvSpPr>
      <dsp:spPr>
        <a:xfrm>
          <a:off x="962200" y="2084328"/>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a:lnSpc>
              <a:spcPct val="100000"/>
            </a:lnSpc>
            <a:spcBef>
              <a:spcPct val="0"/>
            </a:spcBef>
            <a:spcAft>
              <a:spcPct val="35000"/>
            </a:spcAft>
            <a:buNone/>
          </a:pPr>
          <a:r>
            <a:rPr lang="en-US" sz="1700" b="1" kern="1200">
              <a:solidFill>
                <a:schemeClr val="bg1"/>
              </a:solidFill>
            </a:rPr>
            <a:t>Random forests</a:t>
          </a:r>
          <a:r>
            <a:rPr lang="en-US" sz="1700" kern="1200">
              <a:solidFill>
                <a:schemeClr val="bg1"/>
              </a:solidFill>
            </a:rPr>
            <a:t>: An ensemble learning method that combines multiple decision trees to improve predictive accuracy.</a:t>
          </a:r>
        </a:p>
      </dsp:txBody>
      <dsp:txXfrm>
        <a:off x="962200" y="2084328"/>
        <a:ext cx="8977960" cy="833073"/>
      </dsp:txXfrm>
    </dsp:sp>
    <dsp:sp modelId="{3E362532-CBEA-4263-894F-C8843F7AEB27}">
      <dsp:nvSpPr>
        <dsp:cNvPr id="0" name=""/>
        <dsp:cNvSpPr/>
      </dsp:nvSpPr>
      <dsp:spPr>
        <a:xfrm>
          <a:off x="0" y="3125670"/>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3C4A8A-91A5-48BE-A54C-94B19B12A532}">
      <dsp:nvSpPr>
        <dsp:cNvPr id="0" name=""/>
        <dsp:cNvSpPr/>
      </dsp:nvSpPr>
      <dsp:spPr>
        <a:xfrm>
          <a:off x="252004" y="3313112"/>
          <a:ext cx="458190" cy="4581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29B8A-AB43-4AF1-9E57-FE5B9B256049}">
      <dsp:nvSpPr>
        <dsp:cNvPr id="0" name=""/>
        <dsp:cNvSpPr/>
      </dsp:nvSpPr>
      <dsp:spPr>
        <a:xfrm>
          <a:off x="962200" y="3125670"/>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a:lnSpc>
              <a:spcPct val="100000"/>
            </a:lnSpc>
            <a:spcBef>
              <a:spcPct val="0"/>
            </a:spcBef>
            <a:spcAft>
              <a:spcPct val="35000"/>
            </a:spcAft>
            <a:buNone/>
          </a:pPr>
          <a:r>
            <a:rPr lang="en-US" sz="1700" b="1" kern="1200">
              <a:solidFill>
                <a:schemeClr val="bg1"/>
              </a:solidFill>
            </a:rPr>
            <a:t>Linear Regression</a:t>
          </a:r>
          <a:r>
            <a:rPr lang="en-US" sz="1700" kern="1200">
              <a:solidFill>
                <a:schemeClr val="bg1"/>
              </a:solidFill>
            </a:rPr>
            <a:t>: Linear regression is one of the easiest and most popular Machine Learning algorithms. It is a statistical method that is used for predictive analysis.</a:t>
          </a:r>
          <a:r>
            <a:rPr lang="en-US" sz="1700" kern="1200">
              <a:solidFill>
                <a:schemeClr val="bg1"/>
              </a:solidFill>
              <a:latin typeface="Franklin Gothic Demi"/>
            </a:rPr>
            <a:t> </a:t>
          </a:r>
          <a:endParaRPr lang="en-US" sz="1700" kern="1200">
            <a:solidFill>
              <a:schemeClr val="bg1"/>
            </a:solidFill>
          </a:endParaRPr>
        </a:p>
      </dsp:txBody>
      <dsp:txXfrm>
        <a:off x="962200" y="3125670"/>
        <a:ext cx="8977960" cy="8330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May 20, 2023</a:t>
            </a:fld>
            <a:endParaRPr lang="en-US">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773118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02524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1260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3091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89686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5945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639654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F96FE2-9E77-4834-9C6B-212E1056298F}" type="datetimeFigureOut">
              <a:rPr lang="en-US" smtClean="0"/>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3704437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2122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May 20, 2023</a:t>
            </a:fld>
            <a:endParaRPr lang="en-US">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May 20, 2023</a:t>
            </a:fld>
            <a:endParaRPr lang="en-US">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 id="2147483694" r:id="rId14"/>
    <p:sldLayoutId id="2147483695" r:id="rId15"/>
    <p:sldLayoutId id="2147483697" r:id="rId16"/>
    <p:sldLayoutId id="2147483698" r:id="rId17"/>
    <p:sldLayoutId id="2147483699" r:id="rId18"/>
    <p:sldLayoutId id="2147483700" r:id="rId19"/>
    <p:sldLayoutId id="2147483701" r:id="rId20"/>
    <p:sldLayoutId id="2147483702" r:id="rId21"/>
    <p:sldLayoutId id="2147483703" r:id="rId22"/>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soonline.com/article/3215864/how-to-protect-personally-identifiable-information-pii-under-gdpr.html" TargetMode="External"/><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fortinet.com/content/dam/fortinet/assets/case-studies/cs-unite-here-health.pdf" TargetMode="External"/><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hyperlink" Target="https://www.cloudflare.com/learning/cloud/what-is-a-private-cloud/" TargetMode="External"/><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hyperlink" Target="https://www.cloudflare.com/learning/cloud/what-is-a-public-clou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loudflare.com/learning/cloud/what-is-the-cloud/" TargetMode="External"/><Relationship Id="rId1" Type="http://schemas.openxmlformats.org/officeDocument/2006/relationships/slideLayout" Target="../slideLayouts/slideLayout12.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Google_Cloud_Storage_logo.png"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4134680" y="993913"/>
            <a:ext cx="7379390" cy="2503766"/>
          </a:xfrm>
        </p:spPr>
        <p:txBody>
          <a:bodyPr/>
          <a:lstStyle/>
          <a:p>
            <a:pPr algn="r"/>
            <a:r>
              <a:rPr lang="en-US"/>
              <a:t>Training &amp; optimizing ML models on GCP for natality data</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sz="3600">
                <a:latin typeface="+mj-lt"/>
              </a:rPr>
              <a:t>BabyShark</a:t>
            </a:r>
          </a:p>
          <a:p>
            <a:endParaRPr lang="en-US" sz="3600"/>
          </a:p>
          <a:p>
            <a:endParaRPr lang="en-US" sz="3600"/>
          </a:p>
        </p:txBody>
      </p:sp>
      <p:pic>
        <p:nvPicPr>
          <p:cNvPr id="5" name="Picture 4">
            <a:extLst>
              <a:ext uri="{FF2B5EF4-FFF2-40B4-BE49-F238E27FC236}">
                <a16:creationId xmlns:a16="http://schemas.microsoft.com/office/drawing/2014/main" id="{745C9480-2BFB-0826-B057-17D77A639A48}"/>
              </a:ext>
            </a:extLst>
          </p:cNvPr>
          <p:cNvPicPr>
            <a:picLocks noChangeAspect="1"/>
          </p:cNvPicPr>
          <p:nvPr/>
        </p:nvPicPr>
        <p:blipFill>
          <a:blip r:embed="rId2"/>
          <a:stretch>
            <a:fillRect/>
          </a:stretch>
        </p:blipFill>
        <p:spPr>
          <a:xfrm>
            <a:off x="332187" y="141963"/>
            <a:ext cx="4225745" cy="806733"/>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658641-7016-A253-B282-4B7BDF64ED24}"/>
              </a:ext>
            </a:extLst>
          </p:cNvPr>
          <p:cNvPicPr>
            <a:picLocks noChangeAspect="1"/>
          </p:cNvPicPr>
          <p:nvPr/>
        </p:nvPicPr>
        <p:blipFill>
          <a:blip r:embed="rId2"/>
          <a:stretch>
            <a:fillRect/>
          </a:stretch>
        </p:blipFill>
        <p:spPr>
          <a:xfrm>
            <a:off x="530087" y="636104"/>
            <a:ext cx="11184835" cy="6288157"/>
          </a:xfrm>
          <a:prstGeom prst="rect">
            <a:avLst/>
          </a:prstGeom>
          <a:noFill/>
          <a:ln>
            <a:noFill/>
          </a:ln>
        </p:spPr>
      </p:pic>
      <p:sp>
        <p:nvSpPr>
          <p:cNvPr id="15" name="TextBox 14">
            <a:extLst>
              <a:ext uri="{FF2B5EF4-FFF2-40B4-BE49-F238E27FC236}">
                <a16:creationId xmlns:a16="http://schemas.microsoft.com/office/drawing/2014/main" id="{63234EC0-2E12-D22A-7E08-3875C7223BA8}"/>
              </a:ext>
            </a:extLst>
          </p:cNvPr>
          <p:cNvSpPr txBox="1"/>
          <p:nvPr/>
        </p:nvSpPr>
        <p:spPr>
          <a:xfrm>
            <a:off x="2835963" y="0"/>
            <a:ext cx="6520069" cy="984885"/>
          </a:xfrm>
          <a:prstGeom prst="rect">
            <a:avLst/>
          </a:prstGeom>
          <a:noFill/>
        </p:spPr>
        <p:txBody>
          <a:bodyPr wrap="square" rtlCol="0">
            <a:spAutoFit/>
          </a:bodyPr>
          <a:lstStyle/>
          <a:p>
            <a:pPr algn="ctr"/>
            <a:r>
              <a:rPr lang="en-US" sz="2900" b="1" i="0">
                <a:solidFill>
                  <a:srgbClr val="4D5156"/>
                </a:solidFill>
                <a:effectLst/>
                <a:latin typeface="Google Sans"/>
              </a:rPr>
              <a:t>Appearance, Pulse, Grimace, Activity and Respiration</a:t>
            </a:r>
            <a:endParaRPr lang="en-US" sz="2900" b="1"/>
          </a:p>
        </p:txBody>
      </p:sp>
    </p:spTree>
    <p:extLst>
      <p:ext uri="{BB962C8B-B14F-4D97-AF65-F5344CB8AC3E}">
        <p14:creationId xmlns:p14="http://schemas.microsoft.com/office/powerpoint/2010/main" val="12351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l="-2000" r="-2000"/>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34F6CC8-906A-1D99-6C46-F6AA3E0C46F6}"/>
              </a:ext>
            </a:extLst>
          </p:cNvPr>
          <p:cNvSpPr>
            <a:spLocks noGrp="1"/>
          </p:cNvSpPr>
          <p:nvPr>
            <p:ph type="title"/>
          </p:nvPr>
        </p:nvSpPr>
        <p:spPr>
          <a:xfrm>
            <a:off x="964023" y="879063"/>
            <a:ext cx="7702899" cy="870224"/>
          </a:xfrm>
        </p:spPr>
        <p:txBody>
          <a:bodyPr>
            <a:normAutofit/>
          </a:bodyPr>
          <a:lstStyle/>
          <a:p>
            <a:r>
              <a:rPr lang="en-US" sz="5400"/>
              <a:t>Data Compliance</a:t>
            </a:r>
          </a:p>
        </p:txBody>
      </p:sp>
      <p:pic>
        <p:nvPicPr>
          <p:cNvPr id="11" name="Picture 4">
            <a:extLst>
              <a:ext uri="{FF2B5EF4-FFF2-40B4-BE49-F238E27FC236}">
                <a16:creationId xmlns:a16="http://schemas.microsoft.com/office/drawing/2014/main" id="{24B94159-48EE-A528-5F02-49E620AFA5A4}"/>
              </a:ext>
            </a:extLst>
          </p:cNvPr>
          <p:cNvPicPr>
            <a:picLocks noChangeAspect="1"/>
          </p:cNvPicPr>
          <p:nvPr/>
        </p:nvPicPr>
        <p:blipFill>
          <a:blip r:embed="rId3">
            <a:extLst>
              <a:ext uri="{28A0092B-C50C-407E-A947-70E740481C1C}">
                <a14:useLocalDpi xmlns:a14="http://schemas.microsoft.com/office/drawing/2010/main" val="0"/>
              </a:ext>
            </a:extLst>
          </a:blip>
          <a:srcRect l="16357" r="16357"/>
          <a:stretch/>
        </p:blipFill>
        <p:spPr>
          <a:xfrm>
            <a:off x="5753860" y="2224063"/>
            <a:ext cx="5059914" cy="375487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3" name="TextBox 22">
            <a:extLst>
              <a:ext uri="{FF2B5EF4-FFF2-40B4-BE49-F238E27FC236}">
                <a16:creationId xmlns:a16="http://schemas.microsoft.com/office/drawing/2014/main" id="{31CF039B-3490-7287-575C-004124683C73}"/>
              </a:ext>
            </a:extLst>
          </p:cNvPr>
          <p:cNvSpPr txBox="1"/>
          <p:nvPr/>
        </p:nvSpPr>
        <p:spPr>
          <a:xfrm>
            <a:off x="821635" y="2286000"/>
            <a:ext cx="4267200" cy="3754874"/>
          </a:xfrm>
          <a:prstGeom prst="rect">
            <a:avLst/>
          </a:prstGeom>
          <a:noFill/>
        </p:spPr>
        <p:txBody>
          <a:bodyPr wrap="square" rtlCol="0">
            <a:spAutoFit/>
          </a:bodyPr>
          <a:lstStyle/>
          <a:p>
            <a:pPr marL="347345" indent="-347345">
              <a:buFont typeface="Arial" panose="020B0604020202020204" pitchFamily="34" charset="0"/>
              <a:buChar char="•"/>
            </a:pPr>
            <a:r>
              <a:rPr lang="en-US" sz="2000" b="1">
                <a:solidFill>
                  <a:schemeClr val="bg1"/>
                </a:solidFill>
              </a:rPr>
              <a:t>Data compliance is the process of following various regulations and standards to maintain the integrity and availability of regulated data . All of this is done to help ensure the protection of regulated and/or sensitive data from unauthorized use.</a:t>
            </a:r>
          </a:p>
          <a:p>
            <a:endParaRPr lang="en-US" sz="2000" b="1">
              <a:solidFill>
                <a:schemeClr val="bg1"/>
              </a:solidFill>
              <a:cs typeface="Sabon Next LT"/>
            </a:endParaRPr>
          </a:p>
          <a:p>
            <a:pPr marL="347345" indent="-347345">
              <a:buFont typeface="Arial" panose="020B0604020202020204" pitchFamily="34" charset="0"/>
              <a:buChar char="•"/>
            </a:pPr>
            <a:r>
              <a:rPr lang="en-US" sz="2000" b="1">
                <a:solidFill>
                  <a:schemeClr val="bg1"/>
                </a:solidFill>
              </a:rPr>
              <a:t>It is a set of rules to safeguard users data.</a:t>
            </a:r>
            <a:endParaRPr lang="en-US" sz="2000" b="1">
              <a:solidFill>
                <a:schemeClr val="bg1"/>
              </a:solidFill>
              <a:cs typeface="Sabon Next LT"/>
            </a:endParaRPr>
          </a:p>
          <a:p>
            <a:pPr marL="347345" indent="-347345"/>
            <a:endParaRPr lang="en-US" sz="1800">
              <a:solidFill>
                <a:schemeClr val="bg1"/>
              </a:solidFill>
              <a:cs typeface="Sabon Next LT"/>
            </a:endParaRPr>
          </a:p>
        </p:txBody>
      </p:sp>
    </p:spTree>
    <p:extLst>
      <p:ext uri="{BB962C8B-B14F-4D97-AF65-F5344CB8AC3E}">
        <p14:creationId xmlns:p14="http://schemas.microsoft.com/office/powerpoint/2010/main" val="3427894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34F6CC8-906A-1D99-6C46-F6AA3E0C46F6}"/>
              </a:ext>
            </a:extLst>
          </p:cNvPr>
          <p:cNvSpPr>
            <a:spLocks noGrp="1"/>
          </p:cNvSpPr>
          <p:nvPr>
            <p:ph type="title"/>
          </p:nvPr>
        </p:nvSpPr>
        <p:spPr>
          <a:xfrm>
            <a:off x="839788" y="184030"/>
            <a:ext cx="3932237" cy="1600200"/>
          </a:xfrm>
        </p:spPr>
        <p:txBody>
          <a:bodyPr vert="horz" lIns="91440" tIns="45720" rIns="91440" bIns="45720" rtlCol="0" anchor="b" anchorCtr="0">
            <a:normAutofit/>
          </a:bodyPr>
          <a:lstStyle/>
          <a:p>
            <a:r>
              <a:rPr lang="en-US" sz="4000" b="1" i="0" kern="1200" spc="100" baseline="0">
                <a:latin typeface="+mj-lt"/>
                <a:ea typeface="+mj-ea"/>
                <a:cs typeface="+mj-cs"/>
              </a:rPr>
              <a:t>PII Compliance</a:t>
            </a:r>
            <a:endParaRPr lang="en-US" sz="4000" b="1" i="0" kern="1200" spc="100" baseline="0">
              <a:latin typeface="+mj-lt"/>
            </a:endParaRPr>
          </a:p>
        </p:txBody>
      </p:sp>
      <p:pic>
        <p:nvPicPr>
          <p:cNvPr id="2" name="Picture 4" descr="Diagram&#10;&#10;Description automatically generated">
            <a:extLst>
              <a:ext uri="{FF2B5EF4-FFF2-40B4-BE49-F238E27FC236}">
                <a16:creationId xmlns:a16="http://schemas.microsoft.com/office/drawing/2014/main" id="{EFA6DC72-6B0F-142D-95AA-CB22A9A70A6A}"/>
              </a:ext>
            </a:extLst>
          </p:cNvPr>
          <p:cNvPicPr>
            <a:picLocks noChangeAspect="1"/>
          </p:cNvPicPr>
          <p:nvPr/>
        </p:nvPicPr>
        <p:blipFill rotWithShape="1">
          <a:blip r:embed="rId2"/>
          <a:srcRect r="15463" b="-2"/>
          <a:stretch/>
        </p:blipFill>
        <p:spPr>
          <a:xfrm>
            <a:off x="5585754" y="984130"/>
            <a:ext cx="5510842" cy="43560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3" name="TextBox 22">
            <a:extLst>
              <a:ext uri="{FF2B5EF4-FFF2-40B4-BE49-F238E27FC236}">
                <a16:creationId xmlns:a16="http://schemas.microsoft.com/office/drawing/2014/main" id="{31CF039B-3490-7287-575C-004124683C73}"/>
              </a:ext>
            </a:extLst>
          </p:cNvPr>
          <p:cNvSpPr txBox="1"/>
          <p:nvPr/>
        </p:nvSpPr>
        <p:spPr>
          <a:xfrm>
            <a:off x="969185" y="2402457"/>
            <a:ext cx="3932237" cy="4171021"/>
          </a:xfrm>
          <a:prstGeom prst="rect">
            <a:avLst/>
          </a:prstGeom>
        </p:spPr>
        <p:txBody>
          <a:bodyPr vert="horz" lIns="91440" tIns="45720" rIns="91440" bIns="45720" rtlCol="0" anchor="t">
            <a:normAutofit/>
          </a:bodyPr>
          <a:lstStyle/>
          <a:p>
            <a:pPr>
              <a:lnSpc>
                <a:spcPct val="150000"/>
              </a:lnSpc>
              <a:spcBef>
                <a:spcPts val="1000"/>
              </a:spcBef>
            </a:pPr>
            <a:r>
              <a:rPr lang="en-US" sz="2400" b="0" i="0" u="sng"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PII</a:t>
            </a:r>
            <a:r>
              <a:rPr lang="en-US" sz="2400" b="0" i="0" kern="1200">
                <a:solidFill>
                  <a:schemeClr val="bg1"/>
                </a:solidFill>
                <a:latin typeface="+mn-lt"/>
                <a:ea typeface="+mn-ea"/>
                <a:cs typeface="+mn-cs"/>
              </a:rPr>
              <a:t> stands for personally identifiable information — any data that can be used to identify a specific person. </a:t>
            </a:r>
            <a:endParaRPr lang="en-US" sz="2400">
              <a:solidFill>
                <a:schemeClr val="bg1"/>
              </a:solidFill>
            </a:endParaRPr>
          </a:p>
          <a:p>
            <a:pPr>
              <a:lnSpc>
                <a:spcPct val="150000"/>
              </a:lnSpc>
              <a:spcBef>
                <a:spcPts val="1000"/>
              </a:spcBef>
            </a:pPr>
            <a:endParaRPr lang="en-US" b="0" i="0" kern="1200">
              <a:solidFill>
                <a:schemeClr val="bg1"/>
              </a:solidFill>
              <a:latin typeface="+mn-lt"/>
            </a:endParaRPr>
          </a:p>
          <a:p>
            <a:pPr>
              <a:lnSpc>
                <a:spcPct val="150000"/>
              </a:lnSpc>
              <a:spcBef>
                <a:spcPts val="1000"/>
              </a:spcBef>
            </a:pPr>
            <a:endParaRPr lang="en-US" b="0" i="0" kern="1200">
              <a:solidFill>
                <a:schemeClr val="bg1"/>
              </a:solidFill>
              <a:latin typeface="+mn-lt"/>
            </a:endParaRPr>
          </a:p>
        </p:txBody>
      </p:sp>
    </p:spTree>
    <p:extLst>
      <p:ext uri="{BB962C8B-B14F-4D97-AF65-F5344CB8AC3E}">
        <p14:creationId xmlns:p14="http://schemas.microsoft.com/office/powerpoint/2010/main" val="375509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2F238EF6-68C5-46EF-219A-FFC647F2EFCD}"/>
              </a:ext>
            </a:extLst>
          </p:cNvPr>
          <p:cNvSpPr>
            <a:spLocks noGrp="1"/>
          </p:cNvSpPr>
          <p:nvPr>
            <p:ph type="body" idx="1"/>
          </p:nvPr>
        </p:nvSpPr>
        <p:spPr>
          <a:xfrm>
            <a:off x="547080" y="863248"/>
            <a:ext cx="4827178" cy="404216"/>
          </a:xfrm>
        </p:spPr>
        <p:txBody>
          <a:bodyPr vert="horz" lIns="0" tIns="0" rIns="0" bIns="0" rtlCol="0" anchor="t" anchorCtr="0">
            <a:noAutofit/>
          </a:bodyPr>
          <a:lstStyle/>
          <a:p>
            <a:r>
              <a:rPr lang="en-US" sz="3600" b="1"/>
              <a:t>PCIDSS</a:t>
            </a:r>
          </a:p>
        </p:txBody>
      </p:sp>
      <p:sp>
        <p:nvSpPr>
          <p:cNvPr id="12" name="Text Placeholder 3">
            <a:extLst>
              <a:ext uri="{FF2B5EF4-FFF2-40B4-BE49-F238E27FC236}">
                <a16:creationId xmlns:a16="http://schemas.microsoft.com/office/drawing/2014/main" id="{A0AD71FE-1A39-1890-6520-2FD9EB17CF12}"/>
              </a:ext>
            </a:extLst>
          </p:cNvPr>
          <p:cNvSpPr>
            <a:spLocks noGrp="1"/>
          </p:cNvSpPr>
          <p:nvPr>
            <p:ph type="body" idx="10"/>
          </p:nvPr>
        </p:nvSpPr>
        <p:spPr>
          <a:xfrm>
            <a:off x="6434587" y="863248"/>
            <a:ext cx="4764829" cy="404216"/>
          </a:xfrm>
        </p:spPr>
        <p:txBody>
          <a:bodyPr vert="horz" lIns="0" tIns="0" rIns="0" bIns="0" rtlCol="0" anchor="t" anchorCtr="0">
            <a:noAutofit/>
          </a:bodyPr>
          <a:lstStyle/>
          <a:p>
            <a:r>
              <a:rPr lang="en-US" sz="3600" b="1"/>
              <a:t>HIPPA</a:t>
            </a:r>
          </a:p>
        </p:txBody>
      </p:sp>
      <p:sp>
        <p:nvSpPr>
          <p:cNvPr id="14" name="Content Placeholder 4">
            <a:extLst>
              <a:ext uri="{FF2B5EF4-FFF2-40B4-BE49-F238E27FC236}">
                <a16:creationId xmlns:a16="http://schemas.microsoft.com/office/drawing/2014/main" id="{A4F14DF9-C0FA-89DC-3D10-BEB800F519AE}"/>
              </a:ext>
            </a:extLst>
          </p:cNvPr>
          <p:cNvSpPr>
            <a:spLocks noGrp="1"/>
          </p:cNvSpPr>
          <p:nvPr>
            <p:ph sz="half" idx="2"/>
          </p:nvPr>
        </p:nvSpPr>
        <p:spPr>
          <a:xfrm>
            <a:off x="285293" y="2165444"/>
            <a:ext cx="5661064" cy="4098742"/>
          </a:xfrm>
        </p:spPr>
        <p:txBody>
          <a:bodyPr>
            <a:normAutofit/>
          </a:bodyPr>
          <a:lstStyle/>
          <a:p>
            <a:r>
              <a:rPr lang="en-US" sz="1800"/>
              <a:t>The Payment Card Industry Data Security Standard (PCI DSS) manages and identifies the information security policies necessary for organizations that handle credit card information. It is sometimes referred to as “PCI,” and it makes sure companies that work with credit card data keep a certain level of cybersecurity in place.</a:t>
            </a:r>
            <a:r>
              <a:rPr lang="en-US" sz="2800"/>
              <a:t> </a:t>
            </a:r>
          </a:p>
          <a:p>
            <a:endParaRPr lang="en-US" sz="1800"/>
          </a:p>
        </p:txBody>
      </p:sp>
      <p:sp>
        <p:nvSpPr>
          <p:cNvPr id="16" name="Content Placeholder 5">
            <a:extLst>
              <a:ext uri="{FF2B5EF4-FFF2-40B4-BE49-F238E27FC236}">
                <a16:creationId xmlns:a16="http://schemas.microsoft.com/office/drawing/2014/main" id="{46F7769A-70B7-8EF7-25D6-71EB15423A49}"/>
              </a:ext>
            </a:extLst>
          </p:cNvPr>
          <p:cNvSpPr>
            <a:spLocks noGrp="1"/>
          </p:cNvSpPr>
          <p:nvPr>
            <p:ph sz="half" idx="13"/>
          </p:nvPr>
        </p:nvSpPr>
        <p:spPr>
          <a:xfrm>
            <a:off x="6506474" y="2166542"/>
            <a:ext cx="5187470" cy="4226014"/>
          </a:xfrm>
        </p:spPr>
        <p:txBody>
          <a:bodyPr>
            <a:normAutofit/>
          </a:bodyPr>
          <a:lstStyle/>
          <a:p>
            <a:pPr>
              <a:lnSpc>
                <a:spcPct val="90000"/>
              </a:lnSpc>
              <a:spcBef>
                <a:spcPts val="576"/>
              </a:spcBef>
              <a:buFont typeface="Arial,Sans-Serif" pitchFamily="2" charset="2"/>
              <a:buChar char="•"/>
            </a:pPr>
            <a:r>
              <a:rPr lang="en-US" sz="1800"/>
              <a:t>HIPPA stands for the Health Insurance Portability and Accountability Act, and it is designed to protect the sensitive data of patients. The PII definition used within the context of HIPAA is </a:t>
            </a:r>
            <a:r>
              <a:rPr lang="en-US" sz="1800">
                <a:solidFill>
                  <a:srgbClr val="4495A2"/>
                </a:solidFill>
                <a:hlinkClick r:id="rId2"/>
              </a:rPr>
              <a:t>protected health information</a:t>
            </a:r>
            <a:r>
              <a:rPr lang="en-US" sz="1800"/>
              <a:t> (PHI). This includes PII information regarding not just who a patient is but also the kinds of treatment they get and the health conditions they have.</a:t>
            </a:r>
          </a:p>
          <a:p>
            <a:endParaRPr lang="en-US" sz="1800"/>
          </a:p>
        </p:txBody>
      </p:sp>
      <p:pic>
        <p:nvPicPr>
          <p:cNvPr id="4" name="Picture 4" descr="Logo, company name&#10;&#10;Description automatically generated">
            <a:extLst>
              <a:ext uri="{FF2B5EF4-FFF2-40B4-BE49-F238E27FC236}">
                <a16:creationId xmlns:a16="http://schemas.microsoft.com/office/drawing/2014/main" id="{309B6E38-8C18-D3B6-061E-F2F657C71335}"/>
              </a:ext>
            </a:extLst>
          </p:cNvPr>
          <p:cNvPicPr>
            <a:picLocks noChangeAspect="1"/>
          </p:cNvPicPr>
          <p:nvPr/>
        </p:nvPicPr>
        <p:blipFill>
          <a:blip r:embed="rId3"/>
          <a:stretch>
            <a:fillRect/>
          </a:stretch>
        </p:blipFill>
        <p:spPr>
          <a:xfrm>
            <a:off x="397819" y="4279549"/>
            <a:ext cx="4727274" cy="2671321"/>
          </a:xfrm>
          <a:prstGeom prst="ellipse">
            <a:avLst/>
          </a:prstGeom>
          <a:ln>
            <a:noFill/>
          </a:ln>
          <a:effectLst>
            <a:softEdge rad="112500"/>
          </a:effectLst>
        </p:spPr>
      </p:pic>
      <p:pic>
        <p:nvPicPr>
          <p:cNvPr id="5" name="Picture 5" descr="Logo&#10;&#10;Description automatically generated">
            <a:extLst>
              <a:ext uri="{FF2B5EF4-FFF2-40B4-BE49-F238E27FC236}">
                <a16:creationId xmlns:a16="http://schemas.microsoft.com/office/drawing/2014/main" id="{6DEA9970-8907-DD5A-A375-6E4A8A56CDDE}"/>
              </a:ext>
            </a:extLst>
          </p:cNvPr>
          <p:cNvPicPr>
            <a:picLocks noChangeAspect="1"/>
          </p:cNvPicPr>
          <p:nvPr/>
        </p:nvPicPr>
        <p:blipFill>
          <a:blip r:embed="rId4"/>
          <a:stretch>
            <a:fillRect/>
          </a:stretch>
        </p:blipFill>
        <p:spPr>
          <a:xfrm>
            <a:off x="7053533" y="4214815"/>
            <a:ext cx="4080294" cy="2367766"/>
          </a:xfrm>
          <a:prstGeom prst="rect">
            <a:avLst/>
          </a:prstGeom>
        </p:spPr>
      </p:pic>
    </p:spTree>
    <p:extLst>
      <p:ext uri="{BB962C8B-B14F-4D97-AF65-F5344CB8AC3E}">
        <p14:creationId xmlns:p14="http://schemas.microsoft.com/office/powerpoint/2010/main" val="389977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3" y="410818"/>
            <a:ext cx="10790655" cy="1603513"/>
          </a:xfrm>
        </p:spPr>
        <p:txBody>
          <a:bodyPr anchor="b">
            <a:noAutofit/>
          </a:bodyPr>
          <a:lstStyle/>
          <a:p>
            <a:r>
              <a:rPr lang="en-US" sz="3600"/>
              <a:t>How to secure a DataProc cluster with</a:t>
            </a:r>
            <a:br>
              <a:rPr lang="en-US" sz="3600"/>
            </a:br>
            <a:r>
              <a:rPr lang="en-US" sz="3600"/>
              <a:t> a custom VPC</a:t>
            </a:r>
            <a:br>
              <a:rPr lang="en-US" sz="3600"/>
            </a:br>
            <a:endParaRPr lang="en-US" sz="3600"/>
          </a:p>
        </p:txBody>
      </p:sp>
      <p:sp>
        <p:nvSpPr>
          <p:cNvPr id="8" name="TextBox 7">
            <a:extLst>
              <a:ext uri="{FF2B5EF4-FFF2-40B4-BE49-F238E27FC236}">
                <a16:creationId xmlns:a16="http://schemas.microsoft.com/office/drawing/2014/main" id="{0B37F773-2905-CA72-AA53-E72CB1323D13}"/>
              </a:ext>
            </a:extLst>
          </p:cNvPr>
          <p:cNvSpPr txBox="1"/>
          <p:nvPr/>
        </p:nvSpPr>
        <p:spPr>
          <a:xfrm>
            <a:off x="964023" y="2385392"/>
            <a:ext cx="4217577" cy="3873368"/>
          </a:xfrm>
          <a:prstGeom prst="rect">
            <a:avLst/>
          </a:prstGeom>
          <a:noFill/>
        </p:spPr>
        <p:txBody>
          <a:bodyPr wrap="square" rtlCol="0">
            <a:spAutoFit/>
          </a:bodyPr>
          <a:lstStyle/>
          <a:p>
            <a:pPr>
              <a:lnSpc>
                <a:spcPct val="150000"/>
              </a:lnSpc>
            </a:pPr>
            <a:r>
              <a:rPr lang="en-US" sz="2400" b="1" u="sng">
                <a:solidFill>
                  <a:schemeClr val="bg1"/>
                </a:solidFill>
                <a:cs typeface="Sabon Next LT"/>
              </a:rPr>
              <a:t>VPC </a:t>
            </a:r>
            <a:r>
              <a:rPr lang="en-US" sz="2800" b="1" u="sng">
                <a:solidFill>
                  <a:schemeClr val="bg1"/>
                </a:solidFill>
                <a:cs typeface="Sabon Next LT"/>
              </a:rPr>
              <a:t>:</a:t>
            </a:r>
            <a:r>
              <a:rPr lang="en-US" sz="2000">
                <a:solidFill>
                  <a:schemeClr val="bg1"/>
                </a:solidFill>
                <a:cs typeface="Sabon Next LT"/>
              </a:rPr>
              <a:t> </a:t>
            </a:r>
            <a:r>
              <a:rPr lang="en-US" sz="2000">
                <a:solidFill>
                  <a:schemeClr val="bg1"/>
                </a:solidFill>
                <a:ea typeface="+mn-lt"/>
                <a:cs typeface="+mn-lt"/>
              </a:rPr>
              <a:t>A virtual private cloud (VPC) is a secure, isolated </a:t>
            </a:r>
            <a:r>
              <a:rPr lang="en-US" sz="2000">
                <a:solidFill>
                  <a:schemeClr val="bg1"/>
                </a:solidFill>
                <a:ea typeface="+mn-lt"/>
                <a:cs typeface="+mn-lt"/>
                <a:hlinkClick r:id="rId3">
                  <a:extLst>
                    <a:ext uri="{A12FA001-AC4F-418D-AE19-62706E023703}">
                      <ahyp:hlinkClr xmlns:ahyp="http://schemas.microsoft.com/office/drawing/2018/hyperlinkcolor" val="tx"/>
                    </a:ext>
                  </a:extLst>
                </a:hlinkClick>
              </a:rPr>
              <a:t>private cloud</a:t>
            </a:r>
            <a:r>
              <a:rPr lang="en-US" sz="2000">
                <a:solidFill>
                  <a:schemeClr val="bg1"/>
                </a:solidFill>
                <a:ea typeface="+mn-lt"/>
                <a:cs typeface="+mn-lt"/>
              </a:rPr>
              <a:t> hosted within a </a:t>
            </a:r>
            <a:r>
              <a:rPr lang="en-US" sz="2000">
                <a:solidFill>
                  <a:schemeClr val="bg1"/>
                </a:solidFill>
                <a:ea typeface="+mn-lt"/>
                <a:cs typeface="+mn-lt"/>
                <a:hlinkClick r:id="rId4">
                  <a:extLst>
                    <a:ext uri="{A12FA001-AC4F-418D-AE19-62706E023703}">
                      <ahyp:hlinkClr xmlns:ahyp="http://schemas.microsoft.com/office/drawing/2018/hyperlinkcolor" val="tx"/>
                    </a:ext>
                  </a:extLst>
                </a:hlinkClick>
              </a:rPr>
              <a:t>public cloud</a:t>
            </a:r>
            <a:r>
              <a:rPr lang="en-US" sz="2000">
                <a:solidFill>
                  <a:schemeClr val="bg1"/>
                </a:solidFill>
                <a:ea typeface="+mn-lt"/>
                <a:cs typeface="+mn-lt"/>
              </a:rPr>
              <a:t>. VPC customers can run code, store data, host websites, and do anything else they could do in an ordinary private cloud.</a:t>
            </a:r>
          </a:p>
          <a:p>
            <a:pPr>
              <a:lnSpc>
                <a:spcPct val="150000"/>
              </a:lnSpc>
            </a:pPr>
            <a:endParaRPr lang="en-US">
              <a:solidFill>
                <a:schemeClr val="bg1"/>
              </a:solidFill>
              <a:ea typeface="+mn-lt"/>
              <a:cs typeface="+mn-lt"/>
            </a:endParaRPr>
          </a:p>
        </p:txBody>
      </p:sp>
      <p:pic>
        <p:nvPicPr>
          <p:cNvPr id="3074" name="Picture 2" descr="Google Virtual Private Cloud (VPC) | Google Cloud Platform">
            <a:extLst>
              <a:ext uri="{FF2B5EF4-FFF2-40B4-BE49-F238E27FC236}">
                <a16:creationId xmlns:a16="http://schemas.microsoft.com/office/drawing/2014/main" id="{A9F2744E-AECC-F9C2-11C2-4880BE16B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969" y="2313506"/>
            <a:ext cx="5351252" cy="400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5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0181-5EAC-22D9-B8F1-12B45973629D}"/>
              </a:ext>
            </a:extLst>
          </p:cNvPr>
          <p:cNvSpPr>
            <a:spLocks noGrp="1"/>
          </p:cNvSpPr>
          <p:nvPr>
            <p:ph type="title"/>
          </p:nvPr>
        </p:nvSpPr>
        <p:spPr>
          <a:xfrm>
            <a:off x="688610" y="817083"/>
            <a:ext cx="7570377" cy="610863"/>
          </a:xfrm>
        </p:spPr>
        <p:txBody>
          <a:bodyPr>
            <a:normAutofit/>
          </a:bodyPr>
          <a:lstStyle/>
          <a:p>
            <a:r>
              <a:rPr lang="en-US"/>
              <a:t>Private Cloud vs Public Cloud</a:t>
            </a:r>
          </a:p>
        </p:txBody>
      </p:sp>
      <p:sp>
        <p:nvSpPr>
          <p:cNvPr id="3" name="Text Placeholder 2">
            <a:extLst>
              <a:ext uri="{FF2B5EF4-FFF2-40B4-BE49-F238E27FC236}">
                <a16:creationId xmlns:a16="http://schemas.microsoft.com/office/drawing/2014/main" id="{85B64C95-6997-A961-1BB7-90025ED0E1A6}"/>
              </a:ext>
            </a:extLst>
          </p:cNvPr>
          <p:cNvSpPr>
            <a:spLocks noGrp="1"/>
          </p:cNvSpPr>
          <p:nvPr>
            <p:ph type="body" sz="quarter" idx="10"/>
          </p:nvPr>
        </p:nvSpPr>
        <p:spPr>
          <a:xfrm>
            <a:off x="688610" y="1691961"/>
            <a:ext cx="5103744" cy="5040144"/>
          </a:xfrm>
        </p:spPr>
        <p:txBody>
          <a:bodyPr vert="horz" lIns="91440" tIns="45720" rIns="91440" bIns="45720" rtlCol="0" anchor="t">
            <a:noAutofit/>
          </a:bodyPr>
          <a:lstStyle/>
          <a:p>
            <a:pPr>
              <a:lnSpc>
                <a:spcPct val="150000"/>
              </a:lnSpc>
            </a:pPr>
            <a:endParaRPr lang="en-US" sz="1600">
              <a:cs typeface="Sabon Next LT"/>
            </a:endParaRPr>
          </a:p>
          <a:p>
            <a:pPr>
              <a:lnSpc>
                <a:spcPct val="150000"/>
              </a:lnSpc>
            </a:pPr>
            <a:r>
              <a:rPr lang="en-US" sz="1600"/>
              <a:t>A public cloud is shared </a:t>
            </a:r>
            <a:r>
              <a:rPr lang="en-US" sz="1600">
                <a:hlinkClick r:id="rId2"/>
              </a:rPr>
              <a:t>cloud</a:t>
            </a:r>
            <a:r>
              <a:rPr lang="en-US" sz="1600"/>
              <a:t> infrastructure. Multiple customers of the cloud vendor access that same infrastructure, . Public cloud service providers include AWS, Google Cloud Platform, and Microsoft Azure, among others.</a:t>
            </a:r>
            <a:endParaRPr lang="en-US" sz="1600">
              <a:cs typeface="Sabon Next LT"/>
            </a:endParaRPr>
          </a:p>
          <a:p>
            <a:pPr>
              <a:lnSpc>
                <a:spcPct val="150000"/>
              </a:lnSpc>
            </a:pPr>
            <a:r>
              <a:rPr lang="en-US" sz="1600"/>
              <a:t>A private cloud, however, is single-tenant. A private cloud is a cloud service that is exclusively offered to one organization. A virtual private cloud (VPC) is a private cloud within a public cloud; no one else shares the VPC with the VPC customer</a:t>
            </a:r>
            <a:endParaRPr lang="en-US" sz="1600">
              <a:cs typeface="Sabon Next LT"/>
            </a:endParaRPr>
          </a:p>
          <a:p>
            <a:r>
              <a:rPr lang="en-US" b="1"/>
              <a:t>How to isolate Private cloud with Public cloud ?</a:t>
            </a:r>
            <a:endParaRPr lang="en-US"/>
          </a:p>
          <a:p>
            <a:r>
              <a:rPr lang="en-US" b="1"/>
              <a:t>Subnet</a:t>
            </a:r>
            <a:endParaRPr lang="en-US"/>
          </a:p>
          <a:p>
            <a:pPr>
              <a:lnSpc>
                <a:spcPct val="150000"/>
              </a:lnSpc>
            </a:pPr>
            <a:endParaRPr lang="en-US"/>
          </a:p>
          <a:p>
            <a:pPr>
              <a:lnSpc>
                <a:spcPct val="150000"/>
              </a:lnSpc>
            </a:pPr>
            <a:endParaRPr lang="en-US"/>
          </a:p>
        </p:txBody>
      </p:sp>
      <p:sp>
        <p:nvSpPr>
          <p:cNvPr id="18" name="Text Placeholder 10">
            <a:extLst>
              <a:ext uri="{FF2B5EF4-FFF2-40B4-BE49-F238E27FC236}">
                <a16:creationId xmlns:a16="http://schemas.microsoft.com/office/drawing/2014/main" id="{1E21D199-4BBB-A56F-CB96-A8DA7FF8CC7E}"/>
              </a:ext>
            </a:extLst>
          </p:cNvPr>
          <p:cNvSpPr txBox="1">
            <a:spLocks/>
          </p:cNvSpPr>
          <p:nvPr/>
        </p:nvSpPr>
        <p:spPr>
          <a:xfrm>
            <a:off x="6399647" y="3839725"/>
            <a:ext cx="4838700" cy="9083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9" name="Text Placeholder 11">
            <a:extLst>
              <a:ext uri="{FF2B5EF4-FFF2-40B4-BE49-F238E27FC236}">
                <a16:creationId xmlns:a16="http://schemas.microsoft.com/office/drawing/2014/main" id="{1D717727-C45F-0344-22CD-1209EA2D26CF}"/>
              </a:ext>
            </a:extLst>
          </p:cNvPr>
          <p:cNvSpPr txBox="1">
            <a:spLocks/>
          </p:cNvSpPr>
          <p:nvPr/>
        </p:nvSpPr>
        <p:spPr>
          <a:xfrm>
            <a:off x="6399647" y="3468821"/>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21" name="Graphic 5">
            <a:extLst>
              <a:ext uri="{FF2B5EF4-FFF2-40B4-BE49-F238E27FC236}">
                <a16:creationId xmlns:a16="http://schemas.microsoft.com/office/drawing/2014/main" id="{0B7F2214-6CCB-5F14-E73D-9D6BEC8B5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5300" y="3068426"/>
            <a:ext cx="6905445" cy="2829189"/>
          </a:xfrm>
          <a:prstGeom prst="rect">
            <a:avLst/>
          </a:prstGeom>
        </p:spPr>
      </p:pic>
    </p:spTree>
    <p:extLst>
      <p:ext uri="{BB962C8B-B14F-4D97-AF65-F5344CB8AC3E}">
        <p14:creationId xmlns:p14="http://schemas.microsoft.com/office/powerpoint/2010/main" val="2952722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text, application, email&#10;&#10;Description automatically generated">
            <a:extLst>
              <a:ext uri="{FF2B5EF4-FFF2-40B4-BE49-F238E27FC236}">
                <a16:creationId xmlns:a16="http://schemas.microsoft.com/office/drawing/2014/main" id="{C4F99925-8930-C250-B602-AAB8FB7FF18E}"/>
              </a:ext>
            </a:extLst>
          </p:cNvPr>
          <p:cNvPicPr>
            <a:picLocks noChangeAspect="1"/>
          </p:cNvPicPr>
          <p:nvPr/>
        </p:nvPicPr>
        <p:blipFill>
          <a:blip r:embed="rId2"/>
          <a:stretch>
            <a:fillRect/>
          </a:stretch>
        </p:blipFill>
        <p:spPr>
          <a:xfrm>
            <a:off x="5567546" y="389741"/>
            <a:ext cx="5844167" cy="6368868"/>
          </a:xfrm>
          <a:prstGeom prst="rect">
            <a:avLst/>
          </a:prstGeom>
          <a:noFill/>
          <a:ln>
            <a:solidFill>
              <a:schemeClr val="bg1">
                <a:lumMod val="50000"/>
                <a:lumOff val="50000"/>
              </a:schemeClr>
            </a:solidFill>
          </a:ln>
        </p:spPr>
      </p:pic>
      <p:sp>
        <p:nvSpPr>
          <p:cNvPr id="3" name="Subtitle 2">
            <a:extLst>
              <a:ext uri="{FF2B5EF4-FFF2-40B4-BE49-F238E27FC236}">
                <a16:creationId xmlns:a16="http://schemas.microsoft.com/office/drawing/2014/main" id="{C4EA70E3-FF3E-49E7-130D-3EF39F9170E6}"/>
              </a:ext>
            </a:extLst>
          </p:cNvPr>
          <p:cNvSpPr>
            <a:spLocks noGrp="1"/>
          </p:cNvSpPr>
          <p:nvPr>
            <p:ph type="body" sz="half" idx="2"/>
          </p:nvPr>
        </p:nvSpPr>
        <p:spPr>
          <a:xfrm>
            <a:off x="235939" y="792193"/>
            <a:ext cx="5441859" cy="5867549"/>
          </a:xfrm>
        </p:spPr>
        <p:txBody>
          <a:bodyPr vert="horz" lIns="91440" tIns="0" rIns="91440" bIns="0" rtlCol="0" anchor="t">
            <a:normAutofit/>
          </a:bodyPr>
          <a:lstStyle/>
          <a:p>
            <a:pPr>
              <a:lnSpc>
                <a:spcPct val="150000"/>
              </a:lnSpc>
            </a:pPr>
            <a:r>
              <a:rPr lang="en-US" sz="1800">
                <a:cs typeface="Sabon Next LT"/>
              </a:rPr>
              <a:t>CREATING FIREWALL RULE </a:t>
            </a:r>
          </a:p>
          <a:p>
            <a:pPr marL="285750" indent="-285750">
              <a:lnSpc>
                <a:spcPct val="150000"/>
              </a:lnSpc>
              <a:buChar char="•"/>
            </a:pPr>
            <a:r>
              <a:rPr lang="en-US" sz="1800"/>
              <a:t>Step 1: Give a name to your firewall rule and a description about it.</a:t>
            </a:r>
            <a:endParaRPr lang="en-US" sz="1800">
              <a:cs typeface="Sabon Next LT"/>
            </a:endParaRPr>
          </a:p>
          <a:p>
            <a:pPr marL="285750" indent="-285750">
              <a:lnSpc>
                <a:spcPct val="150000"/>
              </a:lnSpc>
              <a:buChar char="•"/>
            </a:pPr>
            <a:r>
              <a:rPr lang="en-US" sz="1800"/>
              <a:t>STEP 2:  If u wish to see the log generation then allow on.</a:t>
            </a:r>
            <a:endParaRPr lang="en-US" sz="1800">
              <a:cs typeface="Sabon Next LT"/>
            </a:endParaRPr>
          </a:p>
          <a:p>
            <a:pPr marL="285750" indent="-285750">
              <a:lnSpc>
                <a:spcPct val="150000"/>
              </a:lnSpc>
              <a:buChar char="•"/>
            </a:pPr>
            <a:r>
              <a:rPr lang="en-US" sz="1800">
                <a:cs typeface="Sabon Next LT"/>
              </a:rPr>
              <a:t>STEP 3: Choose the vpc to which u want to connect and priority </a:t>
            </a:r>
          </a:p>
          <a:p>
            <a:pPr>
              <a:lnSpc>
                <a:spcPct val="150000"/>
              </a:lnSpc>
            </a:pPr>
            <a:endParaRPr lang="en-US" sz="1800">
              <a:cs typeface="Sabon Next LT"/>
            </a:endParaRPr>
          </a:p>
          <a:p>
            <a:pPr marL="285750" indent="-285750">
              <a:lnSpc>
                <a:spcPct val="150000"/>
              </a:lnSpc>
              <a:buChar char="•"/>
            </a:pPr>
            <a:endParaRPr lang="en-US" sz="1800">
              <a:cs typeface="Sabon Next LT"/>
            </a:endParaRPr>
          </a:p>
          <a:p>
            <a:pPr marL="285750" indent="-285750">
              <a:lnSpc>
                <a:spcPct val="150000"/>
              </a:lnSpc>
              <a:buChar char="•"/>
            </a:pPr>
            <a:endParaRPr lang="en-US" sz="1800">
              <a:cs typeface="Sabon Next LT"/>
            </a:endParaRPr>
          </a:p>
          <a:p>
            <a:pPr>
              <a:lnSpc>
                <a:spcPct val="150000"/>
              </a:lnSpc>
            </a:pPr>
            <a:endParaRPr lang="en-US" sz="1800">
              <a:cs typeface="Sabon Next LT"/>
            </a:endParaRPr>
          </a:p>
        </p:txBody>
      </p:sp>
    </p:spTree>
    <p:extLst>
      <p:ext uri="{BB962C8B-B14F-4D97-AF65-F5344CB8AC3E}">
        <p14:creationId xmlns:p14="http://schemas.microsoft.com/office/powerpoint/2010/main" val="3737989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12AAF064-39D2-B427-9126-FF0C1715D661}"/>
              </a:ext>
            </a:extLst>
          </p:cNvPr>
          <p:cNvPicPr>
            <a:picLocks noGrp="1" noChangeAspect="1"/>
          </p:cNvPicPr>
          <p:nvPr>
            <p:ph idx="1"/>
          </p:nvPr>
        </p:nvPicPr>
        <p:blipFill rotWithShape="1">
          <a:blip r:embed="rId2"/>
          <a:srcRect r="11664" b="-1"/>
          <a:stretch/>
        </p:blipFill>
        <p:spPr>
          <a:xfrm>
            <a:off x="6784359" y="301552"/>
            <a:ext cx="4678771" cy="3939144"/>
          </a:xfrm>
          <a:noFill/>
          <a:ln>
            <a:solidFill>
              <a:schemeClr val="bg1">
                <a:lumMod val="50000"/>
                <a:lumOff val="50000"/>
              </a:schemeClr>
            </a:solidFill>
          </a:ln>
        </p:spPr>
      </p:pic>
      <p:sp>
        <p:nvSpPr>
          <p:cNvPr id="28" name="Text Placeholder 3">
            <a:extLst>
              <a:ext uri="{FF2B5EF4-FFF2-40B4-BE49-F238E27FC236}">
                <a16:creationId xmlns:a16="http://schemas.microsoft.com/office/drawing/2014/main" id="{C8651EBF-07F9-3912-24FD-4AC38F6E6DFA}"/>
              </a:ext>
            </a:extLst>
          </p:cNvPr>
          <p:cNvSpPr>
            <a:spLocks noGrp="1"/>
          </p:cNvSpPr>
          <p:nvPr>
            <p:ph type="body" sz="half" idx="2"/>
          </p:nvPr>
        </p:nvSpPr>
        <p:spPr>
          <a:xfrm>
            <a:off x="552241" y="301552"/>
            <a:ext cx="4284802" cy="3127447"/>
          </a:xfrm>
        </p:spPr>
        <p:txBody>
          <a:bodyPr vert="horz" lIns="91440" tIns="45720" rIns="91440" bIns="45720" rtlCol="0" anchor="t">
            <a:normAutofit fontScale="92500" lnSpcReduction="20000"/>
          </a:bodyPr>
          <a:lstStyle/>
          <a:p>
            <a:pPr>
              <a:lnSpc>
                <a:spcPct val="150000"/>
              </a:lnSpc>
            </a:pPr>
            <a:r>
              <a:rPr lang="en-US" sz="1800">
                <a:cs typeface="Sabon Next LT"/>
              </a:rPr>
              <a:t>STEP 4: Choose the direction of traffic i.e. Incoming or outgoing </a:t>
            </a:r>
          </a:p>
          <a:p>
            <a:pPr>
              <a:lnSpc>
                <a:spcPct val="150000"/>
              </a:lnSpc>
            </a:pPr>
            <a:r>
              <a:rPr lang="en-US" sz="1800">
                <a:cs typeface="Sabon Next LT"/>
              </a:rPr>
              <a:t>SETP 5 : Choose the action </a:t>
            </a:r>
          </a:p>
          <a:p>
            <a:pPr>
              <a:lnSpc>
                <a:spcPct val="150000"/>
              </a:lnSpc>
            </a:pPr>
            <a:r>
              <a:rPr lang="en-US" sz="1800">
                <a:cs typeface="Sabon Next LT"/>
              </a:rPr>
              <a:t>STEP 6 : Choose the target tags </a:t>
            </a:r>
          </a:p>
          <a:p>
            <a:pPr>
              <a:lnSpc>
                <a:spcPct val="150000"/>
              </a:lnSpc>
            </a:pPr>
            <a:r>
              <a:rPr lang="en-US" sz="1800">
                <a:cs typeface="Sabon Next LT"/>
              </a:rPr>
              <a:t>STEP 7 : Choose source filter </a:t>
            </a:r>
          </a:p>
          <a:p>
            <a:pPr>
              <a:lnSpc>
                <a:spcPct val="150000"/>
              </a:lnSpc>
            </a:pPr>
            <a:r>
              <a:rPr lang="en-US" sz="1800">
                <a:cs typeface="Sabon Next LT"/>
              </a:rPr>
              <a:t>STEP 8  : Choose the  specific port  and protocol </a:t>
            </a:r>
          </a:p>
          <a:p>
            <a:pPr>
              <a:lnSpc>
                <a:spcPct val="150000"/>
              </a:lnSpc>
            </a:pPr>
            <a:endParaRPr lang="en-US" sz="1800">
              <a:cs typeface="Sabon Next LT"/>
            </a:endParaRPr>
          </a:p>
          <a:p>
            <a:pPr>
              <a:lnSpc>
                <a:spcPct val="150000"/>
              </a:lnSpc>
            </a:pPr>
            <a:endParaRPr lang="en-US" sz="1200">
              <a:cs typeface="Sabon Next LT"/>
            </a:endParaRPr>
          </a:p>
        </p:txBody>
      </p:sp>
      <p:pic>
        <p:nvPicPr>
          <p:cNvPr id="2" name="Picture 7" descr="Graphical user interface, text, application&#10;&#10;Description automatically generated">
            <a:extLst>
              <a:ext uri="{FF2B5EF4-FFF2-40B4-BE49-F238E27FC236}">
                <a16:creationId xmlns:a16="http://schemas.microsoft.com/office/drawing/2014/main" id="{088A218C-E53A-CE69-E7A1-CF31AAB7D7B2}"/>
              </a:ext>
            </a:extLst>
          </p:cNvPr>
          <p:cNvPicPr>
            <a:picLocks noChangeAspect="1"/>
          </p:cNvPicPr>
          <p:nvPr/>
        </p:nvPicPr>
        <p:blipFill>
          <a:blip r:embed="rId3"/>
          <a:stretch>
            <a:fillRect/>
          </a:stretch>
        </p:blipFill>
        <p:spPr>
          <a:xfrm>
            <a:off x="526449" y="3514594"/>
            <a:ext cx="5538818" cy="3127448"/>
          </a:xfrm>
          <a:prstGeom prst="rect">
            <a:avLst/>
          </a:prstGeom>
          <a:ln>
            <a:solidFill>
              <a:schemeClr val="bg1">
                <a:lumMod val="50000"/>
                <a:lumOff val="50000"/>
              </a:schemeClr>
            </a:solidFill>
          </a:ln>
        </p:spPr>
      </p:pic>
    </p:spTree>
    <p:extLst>
      <p:ext uri="{BB962C8B-B14F-4D97-AF65-F5344CB8AC3E}">
        <p14:creationId xmlns:p14="http://schemas.microsoft.com/office/powerpoint/2010/main" val="2076060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0FB0-4AC5-EE5B-D770-520BD508F4CF}"/>
              </a:ext>
            </a:extLst>
          </p:cNvPr>
          <p:cNvSpPr>
            <a:spLocks noGrp="1"/>
          </p:cNvSpPr>
          <p:nvPr>
            <p:ph type="title"/>
          </p:nvPr>
        </p:nvSpPr>
        <p:spPr>
          <a:xfrm>
            <a:off x="964023" y="879063"/>
            <a:ext cx="7398099" cy="843720"/>
          </a:xfrm>
        </p:spPr>
        <p:txBody>
          <a:bodyPr>
            <a:normAutofit/>
          </a:bodyPr>
          <a:lstStyle/>
          <a:p>
            <a:r>
              <a:rPr lang="en-US" sz="6000"/>
              <a:t>Data Proc</a:t>
            </a:r>
          </a:p>
        </p:txBody>
      </p:sp>
      <p:sp>
        <p:nvSpPr>
          <p:cNvPr id="3" name="Text Placeholder 2">
            <a:extLst>
              <a:ext uri="{FF2B5EF4-FFF2-40B4-BE49-F238E27FC236}">
                <a16:creationId xmlns:a16="http://schemas.microsoft.com/office/drawing/2014/main" id="{58C1D8E8-C752-F398-2A0C-D5F6E81EE518}"/>
              </a:ext>
            </a:extLst>
          </p:cNvPr>
          <p:cNvSpPr>
            <a:spLocks noGrp="1"/>
          </p:cNvSpPr>
          <p:nvPr>
            <p:ph type="body" sz="quarter" idx="10"/>
          </p:nvPr>
        </p:nvSpPr>
        <p:spPr>
          <a:xfrm>
            <a:off x="952499" y="2656903"/>
            <a:ext cx="4941477" cy="3322033"/>
          </a:xfrm>
        </p:spPr>
        <p:txBody>
          <a:bodyPr/>
          <a:lstStyle/>
          <a:p>
            <a:pPr>
              <a:lnSpc>
                <a:spcPct val="150000"/>
              </a:lnSpc>
            </a:pPr>
            <a:r>
              <a:rPr lang="en-US" sz="2000">
                <a:solidFill>
                  <a:srgbClr val="233A44"/>
                </a:solidFill>
                <a:latin typeface="Calibri"/>
                <a:cs typeface="Calibri"/>
              </a:rPr>
              <a:t>Managed service provided by Google Cloud Platform (GCP) that allows you to easily create and manage Apache Spark and Hadoop clusters. It simplifies the process of setting up and configuring these clusters, making it convenient to run big data processing and machine learning workloads.</a:t>
            </a:r>
            <a:endParaRPr lang="en-US" sz="2000">
              <a:cs typeface="Sabon Next LT"/>
            </a:endParaRPr>
          </a:p>
          <a:p>
            <a:pPr>
              <a:lnSpc>
                <a:spcPct val="150000"/>
              </a:lnSpc>
            </a:pPr>
            <a:endParaRPr lang="en-US" sz="2000"/>
          </a:p>
        </p:txBody>
      </p:sp>
      <p:sp>
        <p:nvSpPr>
          <p:cNvPr id="4" name="Text Placeholder 3">
            <a:extLst>
              <a:ext uri="{FF2B5EF4-FFF2-40B4-BE49-F238E27FC236}">
                <a16:creationId xmlns:a16="http://schemas.microsoft.com/office/drawing/2014/main" id="{7C505CF2-8A9F-9142-6605-36A38881D792}"/>
              </a:ext>
            </a:extLst>
          </p:cNvPr>
          <p:cNvSpPr>
            <a:spLocks noGrp="1"/>
          </p:cNvSpPr>
          <p:nvPr>
            <p:ph type="body" sz="quarter" idx="12"/>
          </p:nvPr>
        </p:nvSpPr>
        <p:spPr/>
        <p:txBody>
          <a:bodyPr/>
          <a:lstStyle/>
          <a:p>
            <a:r>
              <a:rPr lang="en-US" sz="2400"/>
              <a:t>Service</a:t>
            </a:r>
          </a:p>
        </p:txBody>
      </p:sp>
      <p:pic>
        <p:nvPicPr>
          <p:cNvPr id="16" name="Picture 7">
            <a:extLst>
              <a:ext uri="{FF2B5EF4-FFF2-40B4-BE49-F238E27FC236}">
                <a16:creationId xmlns:a16="http://schemas.microsoft.com/office/drawing/2014/main" id="{2BBF1941-DA58-7FAD-8C09-E2BC87BCC703}"/>
              </a:ext>
            </a:extLst>
          </p:cNvPr>
          <p:cNvPicPr>
            <a:picLocks noChangeAspect="1"/>
          </p:cNvPicPr>
          <p:nvPr/>
        </p:nvPicPr>
        <p:blipFill>
          <a:blip r:embed="rId2"/>
          <a:stretch>
            <a:fillRect/>
          </a:stretch>
        </p:blipFill>
        <p:spPr>
          <a:xfrm>
            <a:off x="5893976" y="2586351"/>
            <a:ext cx="5449885" cy="3306288"/>
          </a:xfrm>
          <a:prstGeom prst="rect">
            <a:avLst/>
          </a:prstGeom>
        </p:spPr>
      </p:pic>
    </p:spTree>
    <p:extLst>
      <p:ext uri="{BB962C8B-B14F-4D97-AF65-F5344CB8AC3E}">
        <p14:creationId xmlns:p14="http://schemas.microsoft.com/office/powerpoint/2010/main" val="35017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34F26A6-D831-21DA-029E-462B9D11C97A}"/>
              </a:ext>
            </a:extLst>
          </p:cNvPr>
          <p:cNvSpPr>
            <a:spLocks noGrp="1"/>
          </p:cNvSpPr>
          <p:nvPr>
            <p:ph type="title"/>
          </p:nvPr>
        </p:nvSpPr>
        <p:spPr>
          <a:xfrm>
            <a:off x="973931" y="354330"/>
            <a:ext cx="10244138" cy="1783080"/>
          </a:xfrm>
        </p:spPr>
        <p:txBody>
          <a:bodyPr/>
          <a:lstStyle/>
          <a:p>
            <a:pPr algn="ctr"/>
            <a:r>
              <a:rPr lang="en-US" sz="3600" b="1" kern="1200" cap="all" baseline="0">
                <a:latin typeface="+mj-lt"/>
                <a:ea typeface="+mj-ea"/>
                <a:cs typeface="+mj-cs"/>
              </a:rPr>
              <a:t>Running a SparkML project on Dataproc</a:t>
            </a:r>
            <a:br>
              <a:rPr lang="en-US" sz="3600" b="1" kern="1200" cap="all" baseline="0">
                <a:latin typeface="+mj-lt"/>
                <a:ea typeface="+mj-ea"/>
                <a:cs typeface="+mj-cs"/>
              </a:rPr>
            </a:br>
            <a:r>
              <a:rPr lang="en-US" sz="3600" b="1" kern="1200" cap="all" baseline="0">
                <a:latin typeface="+mj-lt"/>
                <a:ea typeface="+mj-ea"/>
                <a:cs typeface="+mj-cs"/>
              </a:rPr>
              <a:t> involves</a:t>
            </a:r>
            <a:r>
              <a:rPr lang="en-US" sz="3600" cap="all"/>
              <a:t> </a:t>
            </a:r>
            <a:r>
              <a:rPr lang="en-US" sz="3600" b="1" kern="1200" cap="all" baseline="0">
                <a:latin typeface="+mj-lt"/>
                <a:ea typeface="+mj-ea"/>
                <a:cs typeface="+mj-cs"/>
              </a:rPr>
              <a:t>several steps:​</a:t>
            </a:r>
            <a:br>
              <a:rPr lang="en-US" sz="3600" b="1" kern="1200" cap="all" baseline="0">
                <a:latin typeface="+mj-lt"/>
                <a:ea typeface="+mj-ea"/>
                <a:cs typeface="+mj-cs"/>
              </a:rPr>
            </a:br>
            <a:endParaRPr lang="en-US" sz="3600"/>
          </a:p>
        </p:txBody>
      </p:sp>
      <p:pic>
        <p:nvPicPr>
          <p:cNvPr id="19" name="Picture 6" descr="Chart&#10;&#10;Description automatically generated">
            <a:extLst>
              <a:ext uri="{FF2B5EF4-FFF2-40B4-BE49-F238E27FC236}">
                <a16:creationId xmlns:a16="http://schemas.microsoft.com/office/drawing/2014/main" id="{63AF43E9-B9DB-5FB6-FE6E-D4760EB67597}"/>
              </a:ext>
            </a:extLst>
          </p:cNvPr>
          <p:cNvPicPr>
            <a:picLocks noChangeAspect="1"/>
          </p:cNvPicPr>
          <p:nvPr/>
        </p:nvPicPr>
        <p:blipFill>
          <a:blip r:embed="rId2"/>
          <a:stretch>
            <a:fillRect/>
          </a:stretch>
        </p:blipFill>
        <p:spPr>
          <a:xfrm>
            <a:off x="2257425" y="1873569"/>
            <a:ext cx="7843837" cy="4706302"/>
          </a:xfrm>
          <a:prstGeom prst="rect">
            <a:avLst/>
          </a:prstGeom>
          <a:noFill/>
        </p:spPr>
      </p:pic>
    </p:spTree>
    <p:extLst>
      <p:ext uri="{BB962C8B-B14F-4D97-AF65-F5344CB8AC3E}">
        <p14:creationId xmlns:p14="http://schemas.microsoft.com/office/powerpoint/2010/main" val="266391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lumMod val="85000"/>
              </a:schemeClr>
            </a:gs>
            <a:gs pos="46000">
              <a:schemeClr val="tx1">
                <a:lumMod val="75000"/>
              </a:schemeClr>
            </a:gs>
            <a:gs pos="100000">
              <a:schemeClr val="tx1">
                <a:lumMod val="5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FDB6FCB-8B7A-0EAD-A2DD-3137E740D8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675"/>
          <a:stretch/>
        </p:blipFill>
        <p:spPr bwMode="auto">
          <a:xfrm>
            <a:off x="1578369" y="1885071"/>
            <a:ext cx="9035261" cy="284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03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t>STEP 1: </a:t>
            </a:r>
            <a:br>
              <a:rPr lang="en-US" sz="2800"/>
            </a:br>
            <a:r>
              <a:rPr lang="en-US" sz="2800"/>
              <a:t>Create a Dataproc cluster</a:t>
            </a:r>
            <a:br>
              <a:rPr lang="en-US" sz="2800"/>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Begin by creating a Dataproc cluster on GCP. You can specify the number of worker nodes, machine types, and other configuration parameters based on your project requirements. Dataproc will provision the necessary resources and set up a cluster with Spark and other components.</a:t>
            </a:r>
          </a:p>
          <a:p>
            <a:pPr>
              <a:lnSpc>
                <a:spcPct val="150000"/>
              </a:lnSpc>
            </a:pPr>
            <a:endParaRPr lang="en-US" sz="2000"/>
          </a:p>
        </p:txBody>
      </p:sp>
    </p:spTree>
    <p:extLst>
      <p:ext uri="{BB962C8B-B14F-4D97-AF65-F5344CB8AC3E}">
        <p14:creationId xmlns:p14="http://schemas.microsoft.com/office/powerpoint/2010/main" val="3173233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cs typeface="Sabon Next LT"/>
              </a:rPr>
              <a:t>STEP 2:</a:t>
            </a:r>
            <a:br>
              <a:rPr lang="en-US" sz="2800"/>
            </a:br>
            <a:r>
              <a:rPr lang="en-US" sz="2800"/>
              <a:t>Upload your PySpark project code and data</a:t>
            </a:r>
            <a:br>
              <a:rPr lang="en-US" sz="2800">
                <a:cs typeface="Sabon Next LT"/>
              </a:rPr>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Prepare your PySpark project code and any required data files. You can upload these to a storage location supported by GCP, such as Google Cloud Storage (GCS). GCS provides a scalable and durable object storage service.</a:t>
            </a:r>
            <a:endParaRPr lang="en-US" sz="2000">
              <a:cs typeface="Sabon Next LT"/>
            </a:endParaRPr>
          </a:p>
          <a:p>
            <a:pPr>
              <a:lnSpc>
                <a:spcPct val="150000"/>
              </a:lnSpc>
            </a:pPr>
            <a:endParaRPr lang="en-US" sz="2000"/>
          </a:p>
        </p:txBody>
      </p:sp>
      <p:pic>
        <p:nvPicPr>
          <p:cNvPr id="4" name="Picture 6" descr="Icon&#10;&#10;Description automatically generated">
            <a:extLst>
              <a:ext uri="{FF2B5EF4-FFF2-40B4-BE49-F238E27FC236}">
                <a16:creationId xmlns:a16="http://schemas.microsoft.com/office/drawing/2014/main" id="{D3620AE9-4BCF-0401-CA07-323FBFAF73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64486" y="4659398"/>
            <a:ext cx="1828649" cy="1627497"/>
          </a:xfrm>
          <a:prstGeom prst="rect">
            <a:avLst/>
          </a:prstGeom>
        </p:spPr>
      </p:pic>
    </p:spTree>
    <p:extLst>
      <p:ext uri="{BB962C8B-B14F-4D97-AF65-F5344CB8AC3E}">
        <p14:creationId xmlns:p14="http://schemas.microsoft.com/office/powerpoint/2010/main" val="3090597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60533D-893B-C8A2-C3B0-CEA9FDEEF17F}"/>
              </a:ext>
            </a:extLst>
          </p:cNvPr>
          <p:cNvSpPr txBox="1"/>
          <p:nvPr/>
        </p:nvSpPr>
        <p:spPr>
          <a:xfrm>
            <a:off x="964023" y="879063"/>
            <a:ext cx="7490429" cy="772348"/>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lnSpcReduction="10000"/>
          </a:bodyPr>
          <a:lstStyle/>
          <a:p>
            <a:pPr>
              <a:lnSpc>
                <a:spcPct val="90000"/>
              </a:lnSpc>
              <a:spcBef>
                <a:spcPct val="0"/>
              </a:spcBef>
              <a:spcAft>
                <a:spcPts val="600"/>
              </a:spcAft>
            </a:pPr>
            <a:r>
              <a:rPr lang="en-US" sz="2800" b="1" i="0" kern="1200" spc="100" baseline="0">
                <a:solidFill>
                  <a:schemeClr val="bg1"/>
                </a:solidFill>
                <a:latin typeface="+mj-lt"/>
                <a:ea typeface="+mj-ea"/>
                <a:cs typeface="+mj-cs"/>
              </a:rPr>
              <a:t>STEP 3:</a:t>
            </a:r>
          </a:p>
          <a:p>
            <a:pPr>
              <a:lnSpc>
                <a:spcPct val="90000"/>
              </a:lnSpc>
              <a:spcBef>
                <a:spcPct val="0"/>
              </a:spcBef>
              <a:spcAft>
                <a:spcPts val="600"/>
              </a:spcAft>
            </a:pPr>
            <a:r>
              <a:rPr lang="en-US" sz="2800" b="1" i="0" kern="1200" spc="100" baseline="0">
                <a:solidFill>
                  <a:schemeClr val="bg1"/>
                </a:solidFill>
                <a:latin typeface="+mj-lt"/>
                <a:ea typeface="+mj-ea"/>
                <a:cs typeface="+mj-cs"/>
              </a:rPr>
              <a:t>Submit your PySpark job</a:t>
            </a:r>
          </a:p>
        </p:txBody>
      </p:sp>
      <p:pic>
        <p:nvPicPr>
          <p:cNvPr id="11" name="Picture 11" descr="A picture containing text, clipart&#10;&#10;Description automatically generated">
            <a:extLst>
              <a:ext uri="{FF2B5EF4-FFF2-40B4-BE49-F238E27FC236}">
                <a16:creationId xmlns:a16="http://schemas.microsoft.com/office/drawing/2014/main" id="{71D63D6C-DAF1-CDEF-B2BE-DB125AFFA9D6}"/>
              </a:ext>
            </a:extLst>
          </p:cNvPr>
          <p:cNvPicPr>
            <a:picLocks noChangeAspect="1"/>
          </p:cNvPicPr>
          <p:nvPr/>
        </p:nvPicPr>
        <p:blipFill>
          <a:blip r:embed="rId2"/>
          <a:stretch>
            <a:fillRect/>
          </a:stretch>
        </p:blipFill>
        <p:spPr>
          <a:xfrm>
            <a:off x="6242435" y="2992819"/>
            <a:ext cx="4827178" cy="872361"/>
          </a:xfrm>
          <a:prstGeom prst="rect">
            <a:avLst/>
          </a:prstGeom>
          <a:noFill/>
        </p:spPr>
      </p:pic>
      <p:sp>
        <p:nvSpPr>
          <p:cNvPr id="5" name="TextBox 4">
            <a:extLst>
              <a:ext uri="{FF2B5EF4-FFF2-40B4-BE49-F238E27FC236}">
                <a16:creationId xmlns:a16="http://schemas.microsoft.com/office/drawing/2014/main" id="{EDAF262D-5E12-60AA-F299-DCB559373D1D}"/>
              </a:ext>
            </a:extLst>
          </p:cNvPr>
          <p:cNvSpPr txBox="1"/>
          <p:nvPr/>
        </p:nvSpPr>
        <p:spPr>
          <a:xfrm>
            <a:off x="964023" y="2412972"/>
            <a:ext cx="4756150" cy="2687637"/>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85750" indent="-285750">
              <a:lnSpc>
                <a:spcPct val="150000"/>
              </a:lnSpc>
              <a:spcBef>
                <a:spcPts val="1000"/>
              </a:spcBef>
              <a:buFont typeface="Wingdings" pitchFamily="2" charset="2"/>
              <a:buChar char="§"/>
            </a:pPr>
            <a:r>
              <a:rPr lang="en-US" b="0" i="0" kern="1200">
                <a:solidFill>
                  <a:schemeClr val="bg1"/>
                </a:solidFill>
                <a:latin typeface="+mn-lt"/>
                <a:ea typeface="+mn-ea"/>
                <a:cs typeface="+mn-cs"/>
              </a:rPr>
              <a:t>Using the Dataproc cluster, submit your PySpark job to execute the machine learning tasks. You can do this through the gcloud command-line tool, the Google Cloud Console, or programmatically using the Google Cloud client libraries or APIs.</a:t>
            </a:r>
          </a:p>
        </p:txBody>
      </p:sp>
    </p:spTree>
    <p:extLst>
      <p:ext uri="{BB962C8B-B14F-4D97-AF65-F5344CB8AC3E}">
        <p14:creationId xmlns:p14="http://schemas.microsoft.com/office/powerpoint/2010/main" val="42452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ea typeface="+mn-lt"/>
                <a:cs typeface="+mn-lt"/>
              </a:rPr>
              <a:t>STEP </a:t>
            </a:r>
            <a:r>
              <a:rPr lang="en-US" sz="2800">
                <a:cs typeface="Sabon Next LT"/>
              </a:rPr>
              <a:t>4:</a:t>
            </a:r>
            <a:br>
              <a:rPr lang="en-US" sz="1100"/>
            </a:br>
            <a:r>
              <a:rPr lang="en-US" sz="2800">
                <a:cs typeface="Sabon Next LT"/>
              </a:rPr>
              <a:t>Job execution</a:t>
            </a:r>
            <a:br>
              <a:rPr lang="en-US" sz="1100"/>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Once the job is submitted, Dataproc will provision the cluster and allocate the necessary resources for executing the PySpark tasks. It will distribute the workload across the worker nodes in the cluster, leveraging the parallel processing capabilities of Spark.</a:t>
            </a:r>
            <a:endParaRPr lang="en-US" sz="2000">
              <a:cs typeface="Sabon Next LT"/>
            </a:endParaRPr>
          </a:p>
          <a:p>
            <a:pPr>
              <a:lnSpc>
                <a:spcPct val="150000"/>
              </a:lnSpc>
            </a:pPr>
            <a:endParaRPr lang="en-US" sz="2000"/>
          </a:p>
        </p:txBody>
      </p:sp>
    </p:spTree>
    <p:extLst>
      <p:ext uri="{BB962C8B-B14F-4D97-AF65-F5344CB8AC3E}">
        <p14:creationId xmlns:p14="http://schemas.microsoft.com/office/powerpoint/2010/main" val="2793896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ea typeface="+mn-lt"/>
                <a:cs typeface="+mn-lt"/>
              </a:rPr>
              <a:t>STEP </a:t>
            </a:r>
            <a:r>
              <a:rPr lang="en-US" sz="2800"/>
              <a:t>5:</a:t>
            </a:r>
            <a:br>
              <a:rPr lang="en-US" sz="1100"/>
            </a:br>
            <a:r>
              <a:rPr lang="en-US" sz="2800"/>
              <a:t>Retrieve results</a:t>
            </a:r>
            <a:br>
              <a:rPr lang="en-US" sz="2800">
                <a:cs typeface="Sabon Next LT"/>
              </a:rPr>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After the job completes, you can retrieve the output and results generated by your PySpark project. These results may include trained machine learning models, predictions, or any other relevant artifacts. You can store them in GCS or other storage options for further analysis or downstream processing.</a:t>
            </a:r>
            <a:endParaRPr lang="en-US" sz="2000">
              <a:cs typeface="Sabon Next LT"/>
            </a:endParaRPr>
          </a:p>
          <a:p>
            <a:pPr>
              <a:lnSpc>
                <a:spcPct val="150000"/>
              </a:lnSpc>
            </a:pPr>
            <a:endParaRPr lang="en-US" sz="2000"/>
          </a:p>
        </p:txBody>
      </p:sp>
    </p:spTree>
    <p:extLst>
      <p:ext uri="{BB962C8B-B14F-4D97-AF65-F5344CB8AC3E}">
        <p14:creationId xmlns:p14="http://schemas.microsoft.com/office/powerpoint/2010/main" val="3210809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8E0D1A6E-D81B-C75F-F6ED-5313C004D953}"/>
              </a:ext>
            </a:extLst>
          </p:cNvPr>
          <p:cNvPicPr>
            <a:picLocks noChangeAspect="1"/>
          </p:cNvPicPr>
          <p:nvPr/>
        </p:nvPicPr>
        <p:blipFill>
          <a:blip r:embed="rId2"/>
          <a:stretch>
            <a:fillRect/>
          </a:stretch>
        </p:blipFill>
        <p:spPr>
          <a:xfrm>
            <a:off x="5177404" y="3687308"/>
            <a:ext cx="2037217" cy="2037217"/>
          </a:xfrm>
          <a:prstGeom prst="rect">
            <a:avLst/>
          </a:prstGeom>
          <a:noFill/>
        </p:spPr>
      </p:pic>
      <p:sp>
        <p:nvSpPr>
          <p:cNvPr id="7" name="TextBox 6">
            <a:extLst>
              <a:ext uri="{FF2B5EF4-FFF2-40B4-BE49-F238E27FC236}">
                <a16:creationId xmlns:a16="http://schemas.microsoft.com/office/drawing/2014/main" id="{D0B23D97-0792-DA7A-D8C0-AEC53A554BE0}"/>
              </a:ext>
            </a:extLst>
          </p:cNvPr>
          <p:cNvSpPr txBox="1"/>
          <p:nvPr/>
        </p:nvSpPr>
        <p:spPr>
          <a:xfrm>
            <a:off x="318062" y="545963"/>
            <a:ext cx="7489507" cy="3786886"/>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b="1" i="0" kern="1200" spc="100" baseline="0">
                <a:solidFill>
                  <a:schemeClr val="bg1"/>
                </a:solidFill>
                <a:latin typeface="+mj-lt"/>
                <a:ea typeface="+mj-ea"/>
                <a:cs typeface="+mj-cs"/>
              </a:rPr>
              <a:t>              Finally...</a:t>
            </a:r>
          </a:p>
          <a:p>
            <a:pPr>
              <a:lnSpc>
                <a:spcPct val="90000"/>
              </a:lnSpc>
              <a:spcBef>
                <a:spcPct val="0"/>
              </a:spcBef>
              <a:spcAft>
                <a:spcPts val="600"/>
              </a:spcAft>
            </a:pPr>
            <a:endParaRPr lang="en-US" sz="4000" b="1" i="0" kern="1200" spc="100" baseline="0">
              <a:solidFill>
                <a:schemeClr val="bg1"/>
              </a:solidFill>
              <a:latin typeface="+mj-lt"/>
              <a:ea typeface="+mj-ea"/>
              <a:cs typeface="+mj-cs"/>
            </a:endParaRPr>
          </a:p>
          <a:p>
            <a:pPr>
              <a:lnSpc>
                <a:spcPct val="90000"/>
              </a:lnSpc>
              <a:spcBef>
                <a:spcPct val="0"/>
              </a:spcBef>
              <a:spcAft>
                <a:spcPts val="600"/>
              </a:spcAft>
            </a:pPr>
            <a:br>
              <a:rPr lang="en-US" sz="4000" b="1" i="0" kern="1200" spc="100" baseline="0">
                <a:solidFill>
                  <a:schemeClr val="bg1"/>
                </a:solidFill>
                <a:latin typeface="+mj-lt"/>
                <a:ea typeface="+mj-ea"/>
                <a:cs typeface="+mj-cs"/>
              </a:rPr>
            </a:br>
            <a:r>
              <a:rPr lang="en-US" sz="4000" b="1" i="0" kern="1200" spc="100" baseline="0">
                <a:solidFill>
                  <a:schemeClr val="bg1"/>
                </a:solidFill>
                <a:latin typeface="+mj-lt"/>
                <a:ea typeface="+mj-ea"/>
                <a:cs typeface="+mj-cs"/>
              </a:rPr>
              <a:t>Don’t forget to delete the Data Proc cluster </a:t>
            </a:r>
          </a:p>
          <a:p>
            <a:pPr>
              <a:lnSpc>
                <a:spcPct val="90000"/>
              </a:lnSpc>
              <a:spcBef>
                <a:spcPct val="0"/>
              </a:spcBef>
              <a:spcAft>
                <a:spcPts val="600"/>
              </a:spcAft>
            </a:pPr>
            <a:endParaRPr lang="en-US" sz="4000" b="1" i="0" kern="1200" spc="100" baseline="0">
              <a:solidFill>
                <a:schemeClr val="bg1"/>
              </a:solidFill>
              <a:latin typeface="+mj-lt"/>
              <a:ea typeface="+mj-ea"/>
              <a:cs typeface="+mj-cs"/>
            </a:endParaRPr>
          </a:p>
        </p:txBody>
      </p:sp>
    </p:spTree>
    <p:extLst>
      <p:ext uri="{BB962C8B-B14F-4D97-AF65-F5344CB8AC3E}">
        <p14:creationId xmlns:p14="http://schemas.microsoft.com/office/powerpoint/2010/main" val="8216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969D-7723-2B3B-0606-78ED2E18EA79}"/>
              </a:ext>
            </a:extLst>
          </p:cNvPr>
          <p:cNvSpPr>
            <a:spLocks noGrp="1"/>
          </p:cNvSpPr>
          <p:nvPr>
            <p:ph type="title"/>
          </p:nvPr>
        </p:nvSpPr>
        <p:spPr>
          <a:xfrm>
            <a:off x="1499616" y="1901952"/>
            <a:ext cx="5693664" cy="768096"/>
          </a:xfrm>
        </p:spPr>
        <p:txBody>
          <a:bodyPr anchor="t">
            <a:normAutofit/>
          </a:bodyPr>
          <a:lstStyle/>
          <a:p>
            <a:r>
              <a:rPr lang="en-US"/>
              <a:t>BIG QUERY ML</a:t>
            </a:r>
          </a:p>
        </p:txBody>
      </p:sp>
      <p:pic>
        <p:nvPicPr>
          <p:cNvPr id="4" name="Picture 4" descr="Icon&#10;&#10;Description automatically generated">
            <a:extLst>
              <a:ext uri="{FF2B5EF4-FFF2-40B4-BE49-F238E27FC236}">
                <a16:creationId xmlns:a16="http://schemas.microsoft.com/office/drawing/2014/main" id="{CAE8B19D-AA97-6FCA-D850-D27081B7D3E9}"/>
              </a:ext>
            </a:extLst>
          </p:cNvPr>
          <p:cNvPicPr>
            <a:picLocks noChangeAspect="1"/>
          </p:cNvPicPr>
          <p:nvPr/>
        </p:nvPicPr>
        <p:blipFill>
          <a:blip r:embed="rId2"/>
          <a:stretch>
            <a:fillRect/>
          </a:stretch>
        </p:blipFill>
        <p:spPr>
          <a:xfrm>
            <a:off x="1499616" y="2972354"/>
            <a:ext cx="5693664" cy="2718723"/>
          </a:xfrm>
          <a:prstGeom prst="rect">
            <a:avLst/>
          </a:prstGeom>
          <a:noFill/>
        </p:spPr>
      </p:pic>
    </p:spTree>
    <p:extLst>
      <p:ext uri="{BB962C8B-B14F-4D97-AF65-F5344CB8AC3E}">
        <p14:creationId xmlns:p14="http://schemas.microsoft.com/office/powerpoint/2010/main" val="3505258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3">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9659-537F-45A4-6217-85F8C492EC9C}"/>
              </a:ext>
            </a:extLst>
          </p:cNvPr>
          <p:cNvSpPr>
            <a:spLocks noGrp="1"/>
          </p:cNvSpPr>
          <p:nvPr>
            <p:ph type="title"/>
          </p:nvPr>
        </p:nvSpPr>
        <p:spPr>
          <a:xfrm>
            <a:off x="964023" y="879063"/>
            <a:ext cx="5507115" cy="837195"/>
          </a:xfrm>
        </p:spPr>
        <p:txBody>
          <a:bodyPr anchor="b">
            <a:normAutofit/>
          </a:bodyPr>
          <a:lstStyle/>
          <a:p>
            <a:r>
              <a:rPr lang="en-US" sz="5400"/>
              <a:t>BIG Query ML</a:t>
            </a:r>
          </a:p>
        </p:txBody>
      </p:sp>
      <p:graphicFrame>
        <p:nvGraphicFramePr>
          <p:cNvPr id="10" name="Text Placeholder 7">
            <a:extLst>
              <a:ext uri="{FF2B5EF4-FFF2-40B4-BE49-F238E27FC236}">
                <a16:creationId xmlns:a16="http://schemas.microsoft.com/office/drawing/2014/main" id="{2591FFD7-44F6-1DD3-0C0D-E214D2BF1AF0}"/>
              </a:ext>
            </a:extLst>
          </p:cNvPr>
          <p:cNvGraphicFramePr>
            <a:graphicFrameLocks noGrp="1"/>
          </p:cNvGraphicFramePr>
          <p:nvPr>
            <p:ph type="chart" sz="quarter" idx="10"/>
            <p:extLst>
              <p:ext uri="{D42A27DB-BD31-4B8C-83A1-F6EECF244321}">
                <p14:modId xmlns:p14="http://schemas.microsoft.com/office/powerpoint/2010/main" val="716112675"/>
              </p:ext>
            </p:extLst>
          </p:nvPr>
        </p:nvGraphicFramePr>
        <p:xfrm>
          <a:off x="952500" y="1939108"/>
          <a:ext cx="10352810" cy="4110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6242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F6C5FEF-B6A8-299E-055E-B1EF0DC2E32A}"/>
              </a:ext>
            </a:extLst>
          </p:cNvPr>
          <p:cNvSpPr>
            <a:spLocks noGrp="1"/>
          </p:cNvSpPr>
          <p:nvPr>
            <p:ph type="title"/>
          </p:nvPr>
        </p:nvSpPr>
        <p:spPr>
          <a:xfrm>
            <a:off x="338213" y="524728"/>
            <a:ext cx="9940161" cy="1332207"/>
          </a:xfrm>
        </p:spPr>
        <p:txBody>
          <a:bodyPr anchor="ctr">
            <a:normAutofit/>
          </a:bodyPr>
          <a:lstStyle/>
          <a:p>
            <a:r>
              <a:rPr lang="en-US"/>
              <a:t>Different ML algorithms considered</a:t>
            </a:r>
          </a:p>
        </p:txBody>
      </p:sp>
      <p:graphicFrame>
        <p:nvGraphicFramePr>
          <p:cNvPr id="23" name="Content Placeholder 2">
            <a:extLst>
              <a:ext uri="{FF2B5EF4-FFF2-40B4-BE49-F238E27FC236}">
                <a16:creationId xmlns:a16="http://schemas.microsoft.com/office/drawing/2014/main" id="{DA87DCC0-2F04-92B7-A543-1A4E54EC0807}"/>
              </a:ext>
            </a:extLst>
          </p:cNvPr>
          <p:cNvGraphicFramePr>
            <a:graphicFrameLocks/>
          </p:cNvGraphicFramePr>
          <p:nvPr>
            <p:extLst>
              <p:ext uri="{D42A27DB-BD31-4B8C-83A1-F6EECF244321}">
                <p14:modId xmlns:p14="http://schemas.microsoft.com/office/powerpoint/2010/main" val="4080296886"/>
              </p:ext>
            </p:extLst>
          </p:nvPr>
        </p:nvGraphicFramePr>
        <p:xfrm>
          <a:off x="338213" y="2218139"/>
          <a:ext cx="9940161" cy="396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467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E69A-1E18-5A7A-C4B8-6B1F6E598B44}"/>
              </a:ext>
            </a:extLst>
          </p:cNvPr>
          <p:cNvSpPr>
            <a:spLocks noGrp="1"/>
          </p:cNvSpPr>
          <p:nvPr>
            <p:ph type="title"/>
          </p:nvPr>
        </p:nvSpPr>
        <p:spPr>
          <a:xfrm>
            <a:off x="741313" y="372794"/>
            <a:ext cx="4632545" cy="1212965"/>
          </a:xfrm>
        </p:spPr>
        <p:txBody>
          <a:bodyPr anchor="b">
            <a:noAutofit/>
          </a:bodyPr>
          <a:lstStyle/>
          <a:p>
            <a:r>
              <a:rPr lang="en-US" sz="4000"/>
              <a:t>Machine learning Jargons</a:t>
            </a:r>
          </a:p>
        </p:txBody>
      </p:sp>
      <p:pic>
        <p:nvPicPr>
          <p:cNvPr id="4" name="Picture 4" descr="Table&#10;&#10;Description automatically generated">
            <a:extLst>
              <a:ext uri="{FF2B5EF4-FFF2-40B4-BE49-F238E27FC236}">
                <a16:creationId xmlns:a16="http://schemas.microsoft.com/office/drawing/2014/main" id="{F5DF7821-211E-DD5C-8558-48A6E68D11EC}"/>
              </a:ext>
            </a:extLst>
          </p:cNvPr>
          <p:cNvPicPr>
            <a:picLocks noChangeAspect="1"/>
          </p:cNvPicPr>
          <p:nvPr/>
        </p:nvPicPr>
        <p:blipFill>
          <a:blip r:embed="rId2"/>
          <a:stretch>
            <a:fillRect/>
          </a:stretch>
        </p:blipFill>
        <p:spPr>
          <a:xfrm>
            <a:off x="5872504" y="1831944"/>
            <a:ext cx="5850231" cy="3194112"/>
          </a:xfrm>
          <a:prstGeom prst="rect">
            <a:avLst/>
          </a:prstGeom>
          <a:noFill/>
        </p:spPr>
      </p:pic>
      <p:sp>
        <p:nvSpPr>
          <p:cNvPr id="3" name="Content Placeholder 2">
            <a:extLst>
              <a:ext uri="{FF2B5EF4-FFF2-40B4-BE49-F238E27FC236}">
                <a16:creationId xmlns:a16="http://schemas.microsoft.com/office/drawing/2014/main" id="{44BB8B61-300F-9DD3-2D45-BAF2075B0827}"/>
              </a:ext>
            </a:extLst>
          </p:cNvPr>
          <p:cNvSpPr>
            <a:spLocks noGrp="1"/>
          </p:cNvSpPr>
          <p:nvPr>
            <p:ph type="body" sz="half" idx="2"/>
          </p:nvPr>
        </p:nvSpPr>
        <p:spPr>
          <a:xfrm>
            <a:off x="741313" y="1994095"/>
            <a:ext cx="5131191" cy="4863905"/>
          </a:xfrm>
        </p:spPr>
        <p:txBody>
          <a:bodyPr vert="horz" lIns="91440" tIns="45720" rIns="91440" bIns="45720" rtlCol="0">
            <a:noAutofit/>
          </a:bodyPr>
          <a:lstStyle/>
          <a:p>
            <a:pPr>
              <a:lnSpc>
                <a:spcPct val="100000"/>
              </a:lnSpc>
            </a:pPr>
            <a:r>
              <a:rPr lang="en-US" sz="1900" b="1"/>
              <a:t>R2 Score:</a:t>
            </a:r>
          </a:p>
          <a:p>
            <a:pPr>
              <a:lnSpc>
                <a:spcPct val="100000"/>
              </a:lnSpc>
            </a:pPr>
            <a:r>
              <a:rPr lang="en-US" sz="1900" b="0" i="0" u="none" strike="noStrike">
                <a:solidFill>
                  <a:schemeClr val="accent3">
                    <a:lumMod val="50000"/>
                  </a:schemeClr>
                </a:solidFill>
                <a:effectLst/>
                <a:latin typeface="Franklin Gothic Book" panose="020B0503020102020204" pitchFamily="34" charset="0"/>
              </a:rPr>
              <a:t>the R2 score represents the proportion of the response variable's variance that is captured by the regression model. A higher R2 score indicates a better fit, while a lower score suggests that the model does not explain much of the variability in the data.</a:t>
            </a:r>
            <a:r>
              <a:rPr lang="en-US" sz="1900" b="0" i="0">
                <a:solidFill>
                  <a:schemeClr val="accent3">
                    <a:lumMod val="50000"/>
                  </a:schemeClr>
                </a:solidFill>
                <a:effectLst/>
                <a:latin typeface="Franklin Gothic Book" panose="020B0503020102020204" pitchFamily="34" charset="0"/>
              </a:rPr>
              <a:t>​</a:t>
            </a:r>
            <a:endParaRPr lang="en-US" sz="1900">
              <a:solidFill>
                <a:schemeClr val="accent3">
                  <a:lumMod val="50000"/>
                </a:schemeClr>
              </a:solidFill>
            </a:endParaRPr>
          </a:p>
          <a:p>
            <a:pPr>
              <a:lnSpc>
                <a:spcPct val="100000"/>
              </a:lnSpc>
            </a:pPr>
            <a:r>
              <a:rPr lang="en-US" sz="1900" b="1"/>
              <a:t>Encoding:</a:t>
            </a:r>
          </a:p>
          <a:p>
            <a:pPr>
              <a:lnSpc>
                <a:spcPct val="100000"/>
              </a:lnSpc>
            </a:pPr>
            <a:r>
              <a:rPr lang="en-US" sz="1900">
                <a:solidFill>
                  <a:schemeClr val="accent3">
                    <a:lumMod val="50000"/>
                  </a:schemeClr>
                </a:solidFill>
              </a:rPr>
              <a:t>Assigns vectors to each category. The vector represent whether the corresponding feature is present (1) or not (0).</a:t>
            </a:r>
          </a:p>
        </p:txBody>
      </p:sp>
    </p:spTree>
    <p:extLst>
      <p:ext uri="{BB962C8B-B14F-4D97-AF65-F5344CB8AC3E}">
        <p14:creationId xmlns:p14="http://schemas.microsoft.com/office/powerpoint/2010/main" val="302057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6813275" cy="3689574"/>
          </a:xfrm>
        </p:spPr>
        <p:txBody>
          <a:bodyPr/>
          <a:lstStyle/>
          <a:p>
            <a:pPr>
              <a:lnSpc>
                <a:spcPct val="150000"/>
              </a:lnSpc>
            </a:pPr>
            <a:r>
              <a:rPr lang="en-US" sz="1800">
                <a:ea typeface="+mn-lt"/>
                <a:cs typeface="+mn-lt"/>
              </a:rPr>
              <a:t>Alterimac is a company that specializes in developing big data ecosystems to extract valuable insights. Their clients have recently expressed a need for advanced machine learning techniques to be integrated into the data analysis process in order to gain even more valuable insights.</a:t>
            </a:r>
            <a:endParaRPr lang="en-US" sz="1800">
              <a:cs typeface="Sabon Next LT"/>
            </a:endParaRPr>
          </a:p>
          <a:p>
            <a:pPr>
              <a:lnSpc>
                <a:spcPct val="150000"/>
              </a:lnSpc>
            </a:pPr>
            <a:endParaRPr lang="en-US" sz="1800"/>
          </a:p>
          <a:p>
            <a:pPr>
              <a:lnSpc>
                <a:spcPct val="150000"/>
              </a:lnSpc>
            </a:pPr>
            <a:endParaRPr lang="en-US" sz="1800"/>
          </a:p>
        </p:txBody>
      </p:sp>
      <p:pic>
        <p:nvPicPr>
          <p:cNvPr id="2050" name="Picture 2" descr="Online Course: Analyzing Natality Data Using Vertex AI and BigQuery from  Coursera | Class Central">
            <a:extLst>
              <a:ext uri="{FF2B5EF4-FFF2-40B4-BE49-F238E27FC236}">
                <a16:creationId xmlns:a16="http://schemas.microsoft.com/office/drawing/2014/main" id="{47C227EA-AAE9-A4F8-6EEF-44DD0EB35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441" y="2600325"/>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53DA9E-7E5B-44BB-7389-E27791A10D7B}"/>
              </a:ext>
            </a:extLst>
          </p:cNvPr>
          <p:cNvPicPr>
            <a:picLocks noChangeAspect="1"/>
          </p:cNvPicPr>
          <p:nvPr/>
        </p:nvPicPr>
        <p:blipFill>
          <a:blip r:embed="rId3"/>
          <a:stretch>
            <a:fillRect/>
          </a:stretch>
        </p:blipFill>
        <p:spPr>
          <a:xfrm>
            <a:off x="8547653" y="263323"/>
            <a:ext cx="3281374" cy="626444"/>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DA77-8DFE-0C7F-CA2D-9CCB84173383}"/>
              </a:ext>
            </a:extLst>
          </p:cNvPr>
          <p:cNvSpPr>
            <a:spLocks noGrp="1"/>
          </p:cNvSpPr>
          <p:nvPr>
            <p:ph type="title"/>
          </p:nvPr>
        </p:nvSpPr>
        <p:spPr>
          <a:xfrm>
            <a:off x="906873" y="230528"/>
            <a:ext cx="4941477" cy="610863"/>
          </a:xfrm>
        </p:spPr>
        <p:txBody>
          <a:bodyPr anchor="b">
            <a:normAutofit/>
          </a:bodyPr>
          <a:lstStyle/>
          <a:p>
            <a:r>
              <a:rPr lang="en-US" sz="2800"/>
              <a:t>Machine learning model Run</a:t>
            </a:r>
          </a:p>
        </p:txBody>
      </p:sp>
      <p:sp>
        <p:nvSpPr>
          <p:cNvPr id="10" name="Text Placeholder 2">
            <a:extLst>
              <a:ext uri="{FF2B5EF4-FFF2-40B4-BE49-F238E27FC236}">
                <a16:creationId xmlns:a16="http://schemas.microsoft.com/office/drawing/2014/main" id="{CDCFA9F2-1959-D153-E5B6-A7E1C9707998}"/>
              </a:ext>
            </a:extLst>
          </p:cNvPr>
          <p:cNvSpPr>
            <a:spLocks noGrp="1"/>
          </p:cNvSpPr>
          <p:nvPr>
            <p:ph type="body" idx="1"/>
          </p:nvPr>
        </p:nvSpPr>
        <p:spPr>
          <a:xfrm>
            <a:off x="990793" y="1354704"/>
            <a:ext cx="4827178" cy="404216"/>
          </a:xfrm>
        </p:spPr>
        <p:txBody>
          <a:bodyPr/>
          <a:lstStyle/>
          <a:p>
            <a:r>
              <a:rPr lang="en-US"/>
              <a:t>Random Forest Regressor</a:t>
            </a:r>
          </a:p>
        </p:txBody>
      </p:sp>
      <p:sp>
        <p:nvSpPr>
          <p:cNvPr id="3" name="Content Placeholder 2">
            <a:extLst>
              <a:ext uri="{FF2B5EF4-FFF2-40B4-BE49-F238E27FC236}">
                <a16:creationId xmlns:a16="http://schemas.microsoft.com/office/drawing/2014/main" id="{F0167C19-3B8D-79F3-1014-AC5048549237}"/>
              </a:ext>
            </a:extLst>
          </p:cNvPr>
          <p:cNvSpPr>
            <a:spLocks noGrp="1"/>
          </p:cNvSpPr>
          <p:nvPr>
            <p:ph sz="half" idx="2"/>
          </p:nvPr>
        </p:nvSpPr>
        <p:spPr>
          <a:xfrm>
            <a:off x="959433" y="1844476"/>
            <a:ext cx="4709847" cy="1773217"/>
          </a:xfrm>
        </p:spPr>
        <p:txBody>
          <a:bodyPr vert="horz" lIns="91440" tIns="45720" rIns="91440" bIns="45720" rtlCol="0" anchor="t">
            <a:normAutofit lnSpcReduction="10000"/>
          </a:bodyPr>
          <a:lstStyle/>
          <a:p>
            <a:r>
              <a:rPr lang="en-US" sz="1800"/>
              <a:t>We first decided to go with 2 models test Runs.</a:t>
            </a:r>
          </a:p>
          <a:p>
            <a:r>
              <a:rPr lang="en-US" sz="1800"/>
              <a:t>Random Forest : It builds decision trees on different samples and takes their majority vote for classification and average in case of regression.</a:t>
            </a:r>
          </a:p>
          <a:p>
            <a:pPr marL="0" indent="0">
              <a:buNone/>
            </a:pPr>
            <a:endParaRPr lang="en-US"/>
          </a:p>
          <a:p>
            <a:endParaRPr lang="en-US"/>
          </a:p>
          <a:p>
            <a:endParaRPr lang="en-US"/>
          </a:p>
          <a:p>
            <a:endParaRPr lang="en-US"/>
          </a:p>
          <a:p>
            <a:endParaRPr lang="en-US"/>
          </a:p>
        </p:txBody>
      </p:sp>
      <p:pic>
        <p:nvPicPr>
          <p:cNvPr id="5" name="Picture 5" descr="Diagram&#10;&#10;Description automatically generated">
            <a:extLst>
              <a:ext uri="{FF2B5EF4-FFF2-40B4-BE49-F238E27FC236}">
                <a16:creationId xmlns:a16="http://schemas.microsoft.com/office/drawing/2014/main" id="{EFA46FFE-F01F-F54D-BB2B-7F7375F16B5A}"/>
              </a:ext>
            </a:extLst>
          </p:cNvPr>
          <p:cNvPicPr>
            <a:picLocks noChangeAspect="1"/>
          </p:cNvPicPr>
          <p:nvPr/>
        </p:nvPicPr>
        <p:blipFill rotWithShape="1">
          <a:blip r:embed="rId2"/>
          <a:srcRect r="994" b="4831"/>
          <a:stretch/>
        </p:blipFill>
        <p:spPr>
          <a:xfrm>
            <a:off x="522485" y="3942013"/>
            <a:ext cx="5850180" cy="1773217"/>
          </a:xfrm>
          <a:prstGeom prst="rect">
            <a:avLst/>
          </a:prstGeom>
          <a:noFill/>
        </p:spPr>
      </p:pic>
      <p:sp>
        <p:nvSpPr>
          <p:cNvPr id="6" name="Text Placeholder 2">
            <a:extLst>
              <a:ext uri="{FF2B5EF4-FFF2-40B4-BE49-F238E27FC236}">
                <a16:creationId xmlns:a16="http://schemas.microsoft.com/office/drawing/2014/main" id="{38CE6CEC-28F4-0300-0F2D-EDBA6C1B5326}"/>
              </a:ext>
            </a:extLst>
          </p:cNvPr>
          <p:cNvSpPr txBox="1">
            <a:spLocks/>
          </p:cNvSpPr>
          <p:nvPr/>
        </p:nvSpPr>
        <p:spPr>
          <a:xfrm>
            <a:off x="6937085" y="1354704"/>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Limitations</a:t>
            </a:r>
          </a:p>
        </p:txBody>
      </p:sp>
      <p:pic>
        <p:nvPicPr>
          <p:cNvPr id="7" name="Picture 7" descr="Graphical user interface, text, application&#10;&#10;Description automatically generated">
            <a:extLst>
              <a:ext uri="{FF2B5EF4-FFF2-40B4-BE49-F238E27FC236}">
                <a16:creationId xmlns:a16="http://schemas.microsoft.com/office/drawing/2014/main" id="{503C5E9A-6B39-655D-0A23-BB9085B7AF73}"/>
              </a:ext>
            </a:extLst>
          </p:cNvPr>
          <p:cNvPicPr>
            <a:picLocks noChangeAspect="1"/>
          </p:cNvPicPr>
          <p:nvPr/>
        </p:nvPicPr>
        <p:blipFill rotWithShape="1">
          <a:blip r:embed="rId3"/>
          <a:srcRect r="2877"/>
          <a:stretch/>
        </p:blipFill>
        <p:spPr>
          <a:xfrm>
            <a:off x="7838475" y="3864125"/>
            <a:ext cx="2937378" cy="2448019"/>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73DDBBD2-35E7-DCBC-7294-9AF26DAE5372}"/>
              </a:ext>
            </a:extLst>
          </p:cNvPr>
          <p:cNvSpPr txBox="1"/>
          <p:nvPr/>
        </p:nvSpPr>
        <p:spPr>
          <a:xfrm>
            <a:off x="6937085" y="1795860"/>
            <a:ext cx="5062657"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Computationally expensive</a:t>
            </a:r>
          </a:p>
          <a:p>
            <a:pPr marL="285750" indent="-285750">
              <a:buFont typeface="Arial" panose="020B0604020202020204" pitchFamily="34" charset="0"/>
              <a:buChar char="•"/>
            </a:pPr>
            <a:r>
              <a:rPr lang="en-US">
                <a:solidFill>
                  <a:schemeClr val="bg1"/>
                </a:solidFill>
              </a:rPr>
              <a:t>Giving less R2 value as the data is increasing</a:t>
            </a:r>
          </a:p>
          <a:p>
            <a:pPr marL="285750" indent="-285750">
              <a:buFont typeface="Arial" panose="020B0604020202020204" pitchFamily="34" charset="0"/>
              <a:buChar char="•"/>
            </a:pPr>
            <a:r>
              <a:rPr lang="en-US">
                <a:solidFill>
                  <a:schemeClr val="bg1"/>
                </a:solidFill>
              </a:rPr>
              <a:t>When we test run model with random forest we get somehow good results after running queries almost 3 hours on 6 different models.</a:t>
            </a:r>
          </a:p>
          <a:p>
            <a:endParaRPr lang="en-US">
              <a:solidFill>
                <a:schemeClr val="bg1"/>
              </a:solidFill>
            </a:endParaRPr>
          </a:p>
        </p:txBody>
      </p:sp>
    </p:spTree>
    <p:extLst>
      <p:ext uri="{BB962C8B-B14F-4D97-AF65-F5344CB8AC3E}">
        <p14:creationId xmlns:p14="http://schemas.microsoft.com/office/powerpoint/2010/main" val="9395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20CA-1740-5B4B-45FC-33B537A23943}"/>
              </a:ext>
            </a:extLst>
          </p:cNvPr>
          <p:cNvSpPr>
            <a:spLocks noGrp="1"/>
          </p:cNvSpPr>
          <p:nvPr>
            <p:ph type="title"/>
          </p:nvPr>
        </p:nvSpPr>
        <p:spPr>
          <a:xfrm>
            <a:off x="440392" y="239117"/>
            <a:ext cx="6846801" cy="1846398"/>
          </a:xfrm>
        </p:spPr>
        <p:txBody>
          <a:bodyPr/>
          <a:lstStyle/>
          <a:p>
            <a:r>
              <a:rPr lang="en-US" sz="3600"/>
              <a:t>Linear regression Out performs Random forest</a:t>
            </a:r>
          </a:p>
        </p:txBody>
      </p:sp>
      <p:sp>
        <p:nvSpPr>
          <p:cNvPr id="3" name="Content Placeholder 2">
            <a:extLst>
              <a:ext uri="{FF2B5EF4-FFF2-40B4-BE49-F238E27FC236}">
                <a16:creationId xmlns:a16="http://schemas.microsoft.com/office/drawing/2014/main" id="{BCBDFC7B-D413-1DB1-832F-A6BD56A069D1}"/>
              </a:ext>
            </a:extLst>
          </p:cNvPr>
          <p:cNvSpPr>
            <a:spLocks noGrp="1"/>
          </p:cNvSpPr>
          <p:nvPr>
            <p:ph idx="1"/>
          </p:nvPr>
        </p:nvSpPr>
        <p:spPr>
          <a:xfrm>
            <a:off x="622427" y="2130941"/>
            <a:ext cx="6174435" cy="2028104"/>
          </a:xfrm>
        </p:spPr>
        <p:txBody>
          <a:bodyPr vert="horz" lIns="91440" tIns="45720" rIns="91440" bIns="45720" rtlCol="0" anchor="t">
            <a:noAutofit/>
          </a:bodyPr>
          <a:lstStyle/>
          <a:p>
            <a:pPr marL="342900" indent="-342900">
              <a:buChar char="•"/>
            </a:pPr>
            <a:r>
              <a:rPr lang="en-US" sz="1800">
                <a:ea typeface="+mn-lt"/>
                <a:cs typeface="+mn-lt"/>
              </a:rPr>
              <a:t>When we handle large datasets with low dimensionality the model will under perform in case of random forest.</a:t>
            </a:r>
            <a:endParaRPr lang="en-US" sz="1800"/>
          </a:p>
          <a:p>
            <a:pPr marL="342900" indent="-342900">
              <a:buChar char="•"/>
            </a:pPr>
            <a:r>
              <a:rPr lang="en-US" sz="1800">
                <a:solidFill>
                  <a:srgbClr val="000000"/>
                </a:solidFill>
                <a:ea typeface="+mn-lt"/>
                <a:cs typeface="+mn-lt"/>
              </a:rPr>
              <a:t>when dealing with low-dimensional datasets, the random forest algorithm may not be able to effectively distinguish between important and unimportant features, leading to a reduced ability to make accurate predictions.</a:t>
            </a:r>
            <a:endParaRPr lang="en-US" sz="1800"/>
          </a:p>
          <a:p>
            <a:pPr marL="342900" indent="-342900">
              <a:buChar char="•"/>
            </a:pPr>
            <a:endParaRPr lang="en-US" sz="1200">
              <a:cs typeface="Sabon Next LT"/>
            </a:endParaRPr>
          </a:p>
          <a:p>
            <a:pPr marL="342900" indent="-342900">
              <a:buChar char="•"/>
            </a:pPr>
            <a:endParaRPr lang="en-US" sz="1200">
              <a:cs typeface="Sabon Next LT"/>
            </a:endParaRPr>
          </a:p>
          <a:p>
            <a:pPr marL="342900" indent="-342900">
              <a:buChar char="•"/>
            </a:pPr>
            <a:endParaRPr lang="en-US" sz="1200">
              <a:cs typeface="Sabon Next LT"/>
            </a:endParaRPr>
          </a:p>
        </p:txBody>
      </p:sp>
      <p:pic>
        <p:nvPicPr>
          <p:cNvPr id="4" name="Picture 5" descr="Graphical user interface, text, application, email&#10;&#10;Description automatically generated">
            <a:extLst>
              <a:ext uri="{FF2B5EF4-FFF2-40B4-BE49-F238E27FC236}">
                <a16:creationId xmlns:a16="http://schemas.microsoft.com/office/drawing/2014/main" id="{67ECCFA2-B619-C9A6-6C01-7E086AC1EC88}"/>
              </a:ext>
            </a:extLst>
          </p:cNvPr>
          <p:cNvPicPr>
            <a:picLocks noChangeAspect="1"/>
          </p:cNvPicPr>
          <p:nvPr/>
        </p:nvPicPr>
        <p:blipFill>
          <a:blip r:embed="rId2"/>
          <a:stretch>
            <a:fillRect/>
          </a:stretch>
        </p:blipFill>
        <p:spPr>
          <a:xfrm>
            <a:off x="7652953" y="2628889"/>
            <a:ext cx="3323527" cy="27512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7" descr="Text&#10;&#10;Description automatically generated">
            <a:extLst>
              <a:ext uri="{FF2B5EF4-FFF2-40B4-BE49-F238E27FC236}">
                <a16:creationId xmlns:a16="http://schemas.microsoft.com/office/drawing/2014/main" id="{34B89A23-7377-E7CF-7AED-8ED63B01B01F}"/>
              </a:ext>
            </a:extLst>
          </p:cNvPr>
          <p:cNvPicPr>
            <a:picLocks noChangeAspect="1"/>
          </p:cNvPicPr>
          <p:nvPr/>
        </p:nvPicPr>
        <p:blipFill>
          <a:blip r:embed="rId3"/>
          <a:stretch>
            <a:fillRect/>
          </a:stretch>
        </p:blipFill>
        <p:spPr>
          <a:xfrm>
            <a:off x="1581280" y="5180585"/>
            <a:ext cx="3323527" cy="11814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006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EBFE-A193-62C5-053B-E8007BD85A17}"/>
              </a:ext>
            </a:extLst>
          </p:cNvPr>
          <p:cNvSpPr>
            <a:spLocks noGrp="1"/>
          </p:cNvSpPr>
          <p:nvPr>
            <p:ph type="title"/>
          </p:nvPr>
        </p:nvSpPr>
        <p:spPr>
          <a:xfrm>
            <a:off x="1470862" y="679877"/>
            <a:ext cx="5693664" cy="768096"/>
          </a:xfrm>
        </p:spPr>
        <p:txBody>
          <a:bodyPr/>
          <a:lstStyle/>
          <a:p>
            <a:r>
              <a:rPr lang="en-US" sz="4800"/>
              <a:t>Prediction</a:t>
            </a:r>
          </a:p>
        </p:txBody>
      </p:sp>
      <p:pic>
        <p:nvPicPr>
          <p:cNvPr id="4" name="Picture 4" descr="A picture containing text, document, screenshot&#10;&#10;Description automatically generated">
            <a:extLst>
              <a:ext uri="{FF2B5EF4-FFF2-40B4-BE49-F238E27FC236}">
                <a16:creationId xmlns:a16="http://schemas.microsoft.com/office/drawing/2014/main" id="{5A8BBD36-0C53-2B85-5C48-65FC8A4C1FC7}"/>
              </a:ext>
            </a:extLst>
          </p:cNvPr>
          <p:cNvPicPr>
            <a:picLocks noGrp="1" noChangeAspect="1"/>
          </p:cNvPicPr>
          <p:nvPr>
            <p:ph idx="1"/>
          </p:nvPr>
        </p:nvPicPr>
        <p:blipFill>
          <a:blip r:embed="rId2"/>
          <a:stretch>
            <a:fillRect/>
          </a:stretch>
        </p:blipFill>
        <p:spPr>
          <a:xfrm>
            <a:off x="1219463" y="1957116"/>
            <a:ext cx="4068612" cy="4087841"/>
          </a:xfrm>
        </p:spPr>
      </p:pic>
    </p:spTree>
    <p:extLst>
      <p:ext uri="{BB962C8B-B14F-4D97-AF65-F5344CB8AC3E}">
        <p14:creationId xmlns:p14="http://schemas.microsoft.com/office/powerpoint/2010/main" val="82412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D1D1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6FBB-6635-F2C7-2E3F-984B69DA3F17}"/>
              </a:ext>
            </a:extLst>
          </p:cNvPr>
          <p:cNvSpPr>
            <a:spLocks noGrp="1"/>
          </p:cNvSpPr>
          <p:nvPr>
            <p:ph type="title"/>
          </p:nvPr>
        </p:nvSpPr>
        <p:spPr>
          <a:xfrm>
            <a:off x="895350" y="187332"/>
            <a:ext cx="10401300" cy="992112"/>
          </a:xfrm>
        </p:spPr>
        <p:txBody>
          <a:bodyPr/>
          <a:lstStyle/>
          <a:p>
            <a:pPr algn="ctr"/>
            <a:r>
              <a:rPr lang="en-US"/>
              <a:t>Baby Race</a:t>
            </a:r>
          </a:p>
        </p:txBody>
      </p:sp>
      <p:pic>
        <p:nvPicPr>
          <p:cNvPr id="6" name="Picture 6" descr="Chart, box and whisker chart&#10;&#10;Description automatically generated">
            <a:extLst>
              <a:ext uri="{FF2B5EF4-FFF2-40B4-BE49-F238E27FC236}">
                <a16:creationId xmlns:a16="http://schemas.microsoft.com/office/drawing/2014/main" id="{3DE5F4EE-98FE-DC46-F989-D58CF8585EA0}"/>
              </a:ext>
            </a:extLst>
          </p:cNvPr>
          <p:cNvPicPr>
            <a:picLocks noGrp="1" noChangeAspect="1"/>
          </p:cNvPicPr>
          <p:nvPr>
            <p:ph sz="half" idx="1"/>
          </p:nvPr>
        </p:nvPicPr>
        <p:blipFill>
          <a:blip r:embed="rId2"/>
          <a:stretch>
            <a:fillRect/>
          </a:stretch>
        </p:blipFill>
        <p:spPr>
          <a:xfrm>
            <a:off x="1815548" y="1305925"/>
            <a:ext cx="8322364" cy="5364744"/>
          </a:xfrm>
        </p:spPr>
      </p:pic>
    </p:spTree>
    <p:extLst>
      <p:ext uri="{BB962C8B-B14F-4D97-AF65-F5344CB8AC3E}">
        <p14:creationId xmlns:p14="http://schemas.microsoft.com/office/powerpoint/2010/main" val="3406820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D1D1D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1EA73-3511-57AD-39E9-1EDA0635F2E1}"/>
              </a:ext>
            </a:extLst>
          </p:cNvPr>
          <p:cNvSpPr>
            <a:spLocks noGrp="1"/>
          </p:cNvSpPr>
          <p:nvPr>
            <p:ph type="title"/>
          </p:nvPr>
        </p:nvSpPr>
        <p:spPr>
          <a:xfrm>
            <a:off x="753287" y="147762"/>
            <a:ext cx="10685425" cy="937326"/>
          </a:xfrm>
        </p:spPr>
        <p:txBody>
          <a:bodyPr/>
          <a:lstStyle/>
          <a:p>
            <a:r>
              <a:rPr lang="en-US"/>
              <a:t>Distribution according to baby weights</a:t>
            </a:r>
          </a:p>
        </p:txBody>
      </p:sp>
      <p:pic>
        <p:nvPicPr>
          <p:cNvPr id="4" name="Picture 4" descr="Chart, histogram&#10;&#10;Description automatically generated">
            <a:extLst>
              <a:ext uri="{FF2B5EF4-FFF2-40B4-BE49-F238E27FC236}">
                <a16:creationId xmlns:a16="http://schemas.microsoft.com/office/drawing/2014/main" id="{314F9855-D07F-4D8E-9DB0-51BB1CE12FA5}"/>
              </a:ext>
            </a:extLst>
          </p:cNvPr>
          <p:cNvPicPr>
            <a:picLocks noChangeAspect="1"/>
          </p:cNvPicPr>
          <p:nvPr/>
        </p:nvPicPr>
        <p:blipFill>
          <a:blip r:embed="rId2"/>
          <a:stretch>
            <a:fillRect/>
          </a:stretch>
        </p:blipFill>
        <p:spPr>
          <a:xfrm>
            <a:off x="1696279" y="1085088"/>
            <a:ext cx="8388626" cy="5625150"/>
          </a:xfrm>
          <a:prstGeom prst="rect">
            <a:avLst/>
          </a:prstGeom>
          <a:noFill/>
        </p:spPr>
      </p:pic>
    </p:spTree>
    <p:extLst>
      <p:ext uri="{BB962C8B-B14F-4D97-AF65-F5344CB8AC3E}">
        <p14:creationId xmlns:p14="http://schemas.microsoft.com/office/powerpoint/2010/main" val="2261784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lstStyle/>
          <a:p>
            <a:r>
              <a:rPr lang="en-US"/>
              <a:t>Summary</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499" y="2286000"/>
            <a:ext cx="8562561" cy="370904"/>
          </a:xfrm>
        </p:spPr>
        <p:txBody>
          <a:bodyPr/>
          <a:lstStyle/>
          <a:p>
            <a:pPr>
              <a:lnSpc>
                <a:spcPct val="150000"/>
              </a:lnSpc>
            </a:pPr>
            <a:r>
              <a:rPr lang="en-US" sz="1750"/>
              <a:t>In conclusion, Alterimac's journey into advanced machine learning has proven to be a </a:t>
            </a:r>
          </a:p>
        </p:txBody>
      </p:sp>
      <p:sp>
        <p:nvSpPr>
          <p:cNvPr id="24" name="Text Placeholder 23">
            <a:extLst>
              <a:ext uri="{FF2B5EF4-FFF2-40B4-BE49-F238E27FC236}">
                <a16:creationId xmlns:a16="http://schemas.microsoft.com/office/drawing/2014/main" id="{DBD654F8-8B79-AAA2-3F0D-01FA1FE92D15}"/>
              </a:ext>
            </a:extLst>
          </p:cNvPr>
          <p:cNvSpPr>
            <a:spLocks noGrp="1"/>
          </p:cNvSpPr>
          <p:nvPr>
            <p:ph type="body" sz="quarter" idx="10"/>
          </p:nvPr>
        </p:nvSpPr>
        <p:spPr>
          <a:xfrm>
            <a:off x="952499" y="2656903"/>
            <a:ext cx="8562561" cy="3227061"/>
          </a:xfrm>
        </p:spPr>
        <p:txBody>
          <a:bodyPr/>
          <a:lstStyle/>
          <a:p>
            <a:pPr algn="just">
              <a:lnSpc>
                <a:spcPct val="150000"/>
              </a:lnSpc>
            </a:pPr>
            <a:r>
              <a:rPr lang="en-US" sz="1750"/>
              <a:t>pivotal step in unlocking valuable data insights. By leveraging the power of BigQuery, Python, Apache Spark ML, and Dataproc, they have successfully constructed a robust architecture for machine learning on the natality dataset. Specifically, by utilizing linear regression, they have developed a model that predicts birth weight based on significant factors such as gestation weeks, mother's age, father's age, mother's weight gain during pregnancy, and Apgar score. This case study exemplifies the effectiveness of these tools in extracting meaningful information from complex datasets and showcases the potential for enhanced decision-making in various industries.</a:t>
            </a:r>
          </a:p>
        </p:txBody>
      </p:sp>
    </p:spTree>
    <p:extLst>
      <p:ext uri="{BB962C8B-B14F-4D97-AF65-F5344CB8AC3E}">
        <p14:creationId xmlns:p14="http://schemas.microsoft.com/office/powerpoint/2010/main" val="643842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31CF-181B-A3BD-2DC9-8524FB85F6F9}"/>
              </a:ext>
            </a:extLst>
          </p:cNvPr>
          <p:cNvSpPr>
            <a:spLocks noGrp="1"/>
          </p:cNvSpPr>
          <p:nvPr>
            <p:ph type="title"/>
          </p:nvPr>
        </p:nvSpPr>
        <p:spPr>
          <a:xfrm>
            <a:off x="770626" y="263508"/>
            <a:ext cx="10363200" cy="1325880"/>
          </a:xfrm>
        </p:spPr>
        <p:txBody>
          <a:bodyPr/>
          <a:lstStyle/>
          <a:p>
            <a:pPr algn="ctr"/>
            <a:r>
              <a:rPr lang="en-US">
                <a:solidFill>
                  <a:schemeClr val="tx1"/>
                </a:solidFill>
              </a:rPr>
              <a:t>User stories</a:t>
            </a:r>
            <a:endParaRPr lang="en-US"/>
          </a:p>
        </p:txBody>
      </p:sp>
      <p:sp>
        <p:nvSpPr>
          <p:cNvPr id="4" name="Text Placeholder 3">
            <a:extLst>
              <a:ext uri="{FF2B5EF4-FFF2-40B4-BE49-F238E27FC236}">
                <a16:creationId xmlns:a16="http://schemas.microsoft.com/office/drawing/2014/main" id="{B8015FAA-0A92-57C2-4923-7B0214D71533}"/>
              </a:ext>
            </a:extLst>
          </p:cNvPr>
          <p:cNvSpPr>
            <a:spLocks noGrp="1"/>
          </p:cNvSpPr>
          <p:nvPr>
            <p:ph type="body" sz="quarter" idx="14"/>
          </p:nvPr>
        </p:nvSpPr>
        <p:spPr>
          <a:xfrm>
            <a:off x="1096992" y="2868973"/>
            <a:ext cx="1710905" cy="921300"/>
          </a:xfrm>
        </p:spPr>
        <p:txBody>
          <a:bodyPr vert="horz" lIns="91440" tIns="45720" rIns="91440" bIns="45720" rtlCol="0" anchor="t">
            <a:noAutofit/>
          </a:bodyPr>
          <a:lstStyle/>
          <a:p>
            <a:pPr algn="ctr"/>
            <a:r>
              <a:rPr lang="en-US" sz="2000">
                <a:solidFill>
                  <a:schemeClr val="tx1"/>
                </a:solidFill>
              </a:rPr>
              <a:t>Puranjay</a:t>
            </a:r>
          </a:p>
          <a:p>
            <a:pPr algn="ctr"/>
            <a:r>
              <a:rPr lang="en-US" sz="1800">
                <a:solidFill>
                  <a:schemeClr val="tx1"/>
                </a:solidFill>
              </a:rPr>
              <a:t>BigQuery ML model</a:t>
            </a:r>
          </a:p>
        </p:txBody>
      </p:sp>
      <p:sp>
        <p:nvSpPr>
          <p:cNvPr id="7" name="Text Placeholder 6">
            <a:extLst>
              <a:ext uri="{FF2B5EF4-FFF2-40B4-BE49-F238E27FC236}">
                <a16:creationId xmlns:a16="http://schemas.microsoft.com/office/drawing/2014/main" id="{E67D42C8-6CA7-C2EC-A071-873149BF0997}"/>
              </a:ext>
            </a:extLst>
          </p:cNvPr>
          <p:cNvSpPr>
            <a:spLocks noGrp="1"/>
          </p:cNvSpPr>
          <p:nvPr>
            <p:ph type="body" sz="quarter" idx="17"/>
          </p:nvPr>
        </p:nvSpPr>
        <p:spPr>
          <a:xfrm>
            <a:off x="3550056" y="2872598"/>
            <a:ext cx="2286000" cy="1079451"/>
          </a:xfrm>
        </p:spPr>
        <p:txBody>
          <a:bodyPr vert="horz" lIns="91440" tIns="45720" rIns="91440" bIns="45720" rtlCol="0" anchor="t">
            <a:noAutofit/>
          </a:bodyPr>
          <a:lstStyle/>
          <a:p>
            <a:pPr algn="ctr"/>
            <a:r>
              <a:rPr lang="en-US" sz="2000">
                <a:solidFill>
                  <a:schemeClr val="tx1"/>
                </a:solidFill>
              </a:rPr>
              <a:t>Parth</a:t>
            </a:r>
          </a:p>
          <a:p>
            <a:pPr algn="ctr"/>
            <a:r>
              <a:rPr lang="en-US" sz="1800">
                <a:solidFill>
                  <a:schemeClr val="tx1"/>
                </a:solidFill>
              </a:rPr>
              <a:t>Tableau visualization</a:t>
            </a:r>
          </a:p>
        </p:txBody>
      </p:sp>
      <p:sp>
        <p:nvSpPr>
          <p:cNvPr id="10" name="Text Placeholder 9">
            <a:extLst>
              <a:ext uri="{FF2B5EF4-FFF2-40B4-BE49-F238E27FC236}">
                <a16:creationId xmlns:a16="http://schemas.microsoft.com/office/drawing/2014/main" id="{63358D5F-A40C-A7F6-AC98-6C8FFED9039A}"/>
              </a:ext>
            </a:extLst>
          </p:cNvPr>
          <p:cNvSpPr>
            <a:spLocks noGrp="1"/>
          </p:cNvSpPr>
          <p:nvPr>
            <p:ph type="body" sz="quarter" idx="23"/>
          </p:nvPr>
        </p:nvSpPr>
        <p:spPr>
          <a:xfrm>
            <a:off x="3041386" y="5690560"/>
            <a:ext cx="2286000" cy="820659"/>
          </a:xfrm>
        </p:spPr>
        <p:txBody>
          <a:bodyPr vert="horz" lIns="91440" tIns="45720" rIns="91440" bIns="45720" rtlCol="0" anchor="t">
            <a:noAutofit/>
          </a:bodyPr>
          <a:lstStyle/>
          <a:p>
            <a:pPr algn="ctr"/>
            <a:r>
              <a:rPr lang="en-US" sz="2000">
                <a:solidFill>
                  <a:schemeClr val="tx1"/>
                </a:solidFill>
              </a:rPr>
              <a:t>Neel</a:t>
            </a:r>
          </a:p>
          <a:p>
            <a:pPr algn="ctr"/>
            <a:r>
              <a:rPr lang="en-US" sz="1800">
                <a:solidFill>
                  <a:schemeClr val="tx1"/>
                </a:solidFill>
              </a:rPr>
              <a:t>BigQuery Analysis</a:t>
            </a:r>
          </a:p>
        </p:txBody>
      </p:sp>
      <p:sp>
        <p:nvSpPr>
          <p:cNvPr id="13" name="Text Placeholder 12">
            <a:extLst>
              <a:ext uri="{FF2B5EF4-FFF2-40B4-BE49-F238E27FC236}">
                <a16:creationId xmlns:a16="http://schemas.microsoft.com/office/drawing/2014/main" id="{5D7C8E9D-0D75-AB37-7F2F-AD19B14F92DC}"/>
              </a:ext>
            </a:extLst>
          </p:cNvPr>
          <p:cNvSpPr>
            <a:spLocks noGrp="1"/>
          </p:cNvSpPr>
          <p:nvPr>
            <p:ph type="body" sz="quarter" idx="20"/>
          </p:nvPr>
        </p:nvSpPr>
        <p:spPr>
          <a:xfrm>
            <a:off x="6771370" y="5758821"/>
            <a:ext cx="2271623" cy="691263"/>
          </a:xfrm>
        </p:spPr>
        <p:txBody>
          <a:bodyPr vert="horz" lIns="91440" tIns="45720" rIns="91440" bIns="45720" rtlCol="0" anchor="t">
            <a:noAutofit/>
          </a:bodyPr>
          <a:lstStyle/>
          <a:p>
            <a:pPr algn="ctr"/>
            <a:r>
              <a:rPr lang="en-US" sz="2000">
                <a:solidFill>
                  <a:schemeClr val="tx1"/>
                </a:solidFill>
              </a:rPr>
              <a:t>Mukund</a:t>
            </a:r>
          </a:p>
          <a:p>
            <a:pPr algn="ctr"/>
            <a:r>
              <a:rPr lang="en-US" sz="1800">
                <a:solidFill>
                  <a:schemeClr val="tx1"/>
                </a:solidFill>
              </a:rPr>
              <a:t>Data preparation</a:t>
            </a:r>
          </a:p>
        </p:txBody>
      </p:sp>
      <p:sp>
        <p:nvSpPr>
          <p:cNvPr id="19" name="Text Placeholder 12">
            <a:extLst>
              <a:ext uri="{FF2B5EF4-FFF2-40B4-BE49-F238E27FC236}">
                <a16:creationId xmlns:a16="http://schemas.microsoft.com/office/drawing/2014/main" id="{2EB05FB5-088D-A9DB-D147-D2651924EB61}"/>
              </a:ext>
            </a:extLst>
          </p:cNvPr>
          <p:cNvSpPr txBox="1">
            <a:spLocks/>
          </p:cNvSpPr>
          <p:nvPr/>
        </p:nvSpPr>
        <p:spPr>
          <a:xfrm>
            <a:off x="8965354" y="2848846"/>
            <a:ext cx="2544792" cy="93567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Dharan Tej</a:t>
            </a:r>
          </a:p>
          <a:p>
            <a:pPr algn="ctr"/>
            <a:r>
              <a:rPr lang="en-US" sz="1800">
                <a:solidFill>
                  <a:schemeClr val="tx1"/>
                </a:solidFill>
              </a:rPr>
              <a:t>Bucket and Dataproc cluster</a:t>
            </a:r>
          </a:p>
        </p:txBody>
      </p:sp>
      <p:sp>
        <p:nvSpPr>
          <p:cNvPr id="21" name="Text Placeholder 12">
            <a:extLst>
              <a:ext uri="{FF2B5EF4-FFF2-40B4-BE49-F238E27FC236}">
                <a16:creationId xmlns:a16="http://schemas.microsoft.com/office/drawing/2014/main" id="{313A0FEA-87AF-2255-8132-DDF9B82A0C94}"/>
              </a:ext>
            </a:extLst>
          </p:cNvPr>
          <p:cNvSpPr txBox="1">
            <a:spLocks/>
          </p:cNvSpPr>
          <p:nvPr/>
        </p:nvSpPr>
        <p:spPr>
          <a:xfrm>
            <a:off x="6429189" y="2871849"/>
            <a:ext cx="2286000" cy="69126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Pranshu</a:t>
            </a:r>
          </a:p>
          <a:p>
            <a:pPr algn="ctr"/>
            <a:r>
              <a:rPr lang="en-US" sz="1800">
                <a:solidFill>
                  <a:schemeClr val="tx1"/>
                </a:solidFill>
              </a:rPr>
              <a:t>VPC</a:t>
            </a:r>
          </a:p>
        </p:txBody>
      </p:sp>
      <p:pic>
        <p:nvPicPr>
          <p:cNvPr id="3" name="Picture 4" descr="Icon&#10;&#10;Description automatically generated">
            <a:extLst>
              <a:ext uri="{FF2B5EF4-FFF2-40B4-BE49-F238E27FC236}">
                <a16:creationId xmlns:a16="http://schemas.microsoft.com/office/drawing/2014/main" id="{B9F90011-B3C1-7C0C-19FD-42A306B653B1}"/>
              </a:ext>
            </a:extLst>
          </p:cNvPr>
          <p:cNvPicPr>
            <a:picLocks noChangeAspect="1"/>
          </p:cNvPicPr>
          <p:nvPr/>
        </p:nvPicPr>
        <p:blipFill>
          <a:blip r:embed="rId2"/>
          <a:stretch>
            <a:fillRect/>
          </a:stretch>
        </p:blipFill>
        <p:spPr>
          <a:xfrm>
            <a:off x="6778476" y="1192872"/>
            <a:ext cx="1438635" cy="1568031"/>
          </a:xfrm>
          <a:prstGeom prst="rect">
            <a:avLst/>
          </a:prstGeom>
        </p:spPr>
      </p:pic>
      <p:pic>
        <p:nvPicPr>
          <p:cNvPr id="5" name="Picture 5" descr="Icon&#10;&#10;Description automatically generated">
            <a:extLst>
              <a:ext uri="{FF2B5EF4-FFF2-40B4-BE49-F238E27FC236}">
                <a16:creationId xmlns:a16="http://schemas.microsoft.com/office/drawing/2014/main" id="{E20268C5-4BD7-9E5F-1695-08AB103F76C7}"/>
              </a:ext>
            </a:extLst>
          </p:cNvPr>
          <p:cNvPicPr>
            <a:picLocks noChangeAspect="1"/>
          </p:cNvPicPr>
          <p:nvPr/>
        </p:nvPicPr>
        <p:blipFill rotWithShape="1">
          <a:blip r:embed="rId3"/>
          <a:srcRect l="22963" r="23704" b="-1316"/>
          <a:stretch/>
        </p:blipFill>
        <p:spPr>
          <a:xfrm>
            <a:off x="1094978" y="1212586"/>
            <a:ext cx="1543594" cy="1557418"/>
          </a:xfrm>
          <a:prstGeom prst="rect">
            <a:avLst/>
          </a:prstGeom>
        </p:spPr>
      </p:pic>
      <p:pic>
        <p:nvPicPr>
          <p:cNvPr id="6" name="Picture 7" descr="Icon&#10;&#10;Description automatically generated">
            <a:extLst>
              <a:ext uri="{FF2B5EF4-FFF2-40B4-BE49-F238E27FC236}">
                <a16:creationId xmlns:a16="http://schemas.microsoft.com/office/drawing/2014/main" id="{466C9870-4804-1BE1-C615-232DBD78D708}"/>
              </a:ext>
            </a:extLst>
          </p:cNvPr>
          <p:cNvPicPr>
            <a:picLocks noChangeAspect="1"/>
          </p:cNvPicPr>
          <p:nvPr/>
        </p:nvPicPr>
        <p:blipFill>
          <a:blip r:embed="rId4"/>
          <a:stretch>
            <a:fillRect/>
          </a:stretch>
        </p:blipFill>
        <p:spPr>
          <a:xfrm>
            <a:off x="9452664" y="1192872"/>
            <a:ext cx="1553654" cy="1568031"/>
          </a:xfrm>
          <a:prstGeom prst="rect">
            <a:avLst/>
          </a:prstGeom>
        </p:spPr>
      </p:pic>
      <p:pic>
        <p:nvPicPr>
          <p:cNvPr id="8" name="Picture 8" descr="Chart, logo&#10;&#10;Description automatically generated">
            <a:extLst>
              <a:ext uri="{FF2B5EF4-FFF2-40B4-BE49-F238E27FC236}">
                <a16:creationId xmlns:a16="http://schemas.microsoft.com/office/drawing/2014/main" id="{85194E4D-4FC1-948B-94A8-7E3A00BFF48B}"/>
              </a:ext>
            </a:extLst>
          </p:cNvPr>
          <p:cNvPicPr>
            <a:picLocks noChangeAspect="1"/>
          </p:cNvPicPr>
          <p:nvPr/>
        </p:nvPicPr>
        <p:blipFill>
          <a:blip r:embed="rId5"/>
          <a:stretch>
            <a:fillRect/>
          </a:stretch>
        </p:blipFill>
        <p:spPr>
          <a:xfrm>
            <a:off x="3917381" y="1192872"/>
            <a:ext cx="1539276" cy="1568031"/>
          </a:xfrm>
          <a:prstGeom prst="rect">
            <a:avLst/>
          </a:prstGeom>
        </p:spPr>
      </p:pic>
      <p:pic>
        <p:nvPicPr>
          <p:cNvPr id="9" name="Picture 10" descr="Icon&#10;&#10;Description automatically generated">
            <a:extLst>
              <a:ext uri="{FF2B5EF4-FFF2-40B4-BE49-F238E27FC236}">
                <a16:creationId xmlns:a16="http://schemas.microsoft.com/office/drawing/2014/main" id="{08F90A9E-822B-F992-B498-6B75354F556B}"/>
              </a:ext>
            </a:extLst>
          </p:cNvPr>
          <p:cNvPicPr>
            <a:picLocks noChangeAspect="1"/>
          </p:cNvPicPr>
          <p:nvPr/>
        </p:nvPicPr>
        <p:blipFill>
          <a:blip r:embed="rId6"/>
          <a:stretch>
            <a:fillRect/>
          </a:stretch>
        </p:blipFill>
        <p:spPr>
          <a:xfrm>
            <a:off x="3344712" y="4085147"/>
            <a:ext cx="1750083" cy="1491292"/>
          </a:xfrm>
          <a:prstGeom prst="rect">
            <a:avLst/>
          </a:prstGeom>
        </p:spPr>
      </p:pic>
      <p:pic>
        <p:nvPicPr>
          <p:cNvPr id="11" name="Picture 11" descr="Icon&#10;&#10;Description automatically generated">
            <a:extLst>
              <a:ext uri="{FF2B5EF4-FFF2-40B4-BE49-F238E27FC236}">
                <a16:creationId xmlns:a16="http://schemas.microsoft.com/office/drawing/2014/main" id="{A2DC8B55-05C0-91B9-070F-59B5A9124506}"/>
              </a:ext>
            </a:extLst>
          </p:cNvPr>
          <p:cNvPicPr>
            <a:picLocks noChangeAspect="1"/>
          </p:cNvPicPr>
          <p:nvPr/>
        </p:nvPicPr>
        <p:blipFill>
          <a:blip r:embed="rId7"/>
          <a:stretch>
            <a:fillRect/>
          </a:stretch>
        </p:blipFill>
        <p:spPr>
          <a:xfrm>
            <a:off x="6901131" y="4079576"/>
            <a:ext cx="2012830" cy="1502433"/>
          </a:xfrm>
          <a:prstGeom prst="rect">
            <a:avLst/>
          </a:prstGeom>
        </p:spPr>
      </p:pic>
    </p:spTree>
    <p:extLst>
      <p:ext uri="{BB962C8B-B14F-4D97-AF65-F5344CB8AC3E}">
        <p14:creationId xmlns:p14="http://schemas.microsoft.com/office/powerpoint/2010/main" val="3443519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a:t>Slide 11</a:t>
            </a:r>
          </a:p>
        </p:txBody>
      </p:sp>
    </p:spTree>
    <p:extLst>
      <p:ext uri="{BB962C8B-B14F-4D97-AF65-F5344CB8AC3E}">
        <p14:creationId xmlns:p14="http://schemas.microsoft.com/office/powerpoint/2010/main" val="3345628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522727" y="137843"/>
            <a:ext cx="10675155" cy="1033259"/>
          </a:xfrm>
        </p:spPr>
        <p:txBody>
          <a:bodyPr>
            <a:normAutofit/>
          </a:bodyPr>
          <a:lstStyle/>
          <a:p>
            <a:r>
              <a:rPr lang="en-US" sz="4800">
                <a:solidFill>
                  <a:schemeClr val="tx1"/>
                </a:solidFill>
                <a:latin typeface="Aharoni" panose="02010803020104030203" pitchFamily="2" charset="-79"/>
                <a:cs typeface="Aharoni" panose="02010803020104030203" pitchFamily="2" charset="-79"/>
              </a:rPr>
              <a:t>MEET THE TEAM</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2541224" y="1084173"/>
            <a:ext cx="2051292" cy="398008"/>
          </a:xfrm>
        </p:spPr>
        <p:txBody>
          <a:bodyPr vert="horz" lIns="91440" tIns="45720" rIns="91440" bIns="45720" rtlCol="0" anchor="t">
            <a:noAutofit/>
          </a:bodyPr>
          <a:lstStyle/>
          <a:p>
            <a:pPr algn="ctr"/>
            <a:r>
              <a:rPr lang="en-ZA" sz="2000" noProof="1">
                <a:solidFill>
                  <a:schemeClr val="tx1"/>
                </a:solidFill>
              </a:rPr>
              <a:t>Puranjay Kwatra</a:t>
            </a:r>
            <a:endParaRPr lang="en-US" sz="2000">
              <a:solidFill>
                <a:schemeClr val="tx1"/>
              </a:solidFill>
            </a:endParaRPr>
          </a:p>
        </p:txBody>
      </p:sp>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6783339" y="1075678"/>
            <a:ext cx="2286000" cy="274320"/>
          </a:xfrm>
        </p:spPr>
        <p:txBody>
          <a:bodyPr/>
          <a:lstStyle/>
          <a:p>
            <a:pPr algn="ctr"/>
            <a:r>
              <a:rPr lang="en-ZA" sz="2000" noProof="1">
                <a:solidFill>
                  <a:schemeClr val="tx1"/>
                </a:solidFill>
              </a:rPr>
              <a:t>Neel Madhab Roy</a:t>
            </a:r>
            <a:endParaRPr lang="en-US" sz="2000">
              <a:solidFill>
                <a:schemeClr val="tx1"/>
              </a:solidFill>
            </a:endParaRPr>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4697208" y="1084173"/>
            <a:ext cx="2098647" cy="257331"/>
          </a:xfrm>
        </p:spPr>
        <p:txBody>
          <a:bodyPr/>
          <a:lstStyle/>
          <a:p>
            <a:pPr algn="ctr"/>
            <a:r>
              <a:rPr lang="en-ZA" sz="2000" noProof="1">
                <a:solidFill>
                  <a:schemeClr val="tx1"/>
                </a:solidFill>
              </a:rPr>
              <a:t>Parth Tyagi</a:t>
            </a:r>
            <a:endParaRPr lang="en-US" sz="2000">
              <a:solidFill>
                <a:schemeClr val="tx1"/>
              </a:solidFill>
            </a:endParaRPr>
          </a:p>
        </p:txBody>
      </p:sp>
      <p:pic>
        <p:nvPicPr>
          <p:cNvPr id="12" name="Picture 6">
            <a:extLst>
              <a:ext uri="{FF2B5EF4-FFF2-40B4-BE49-F238E27FC236}">
                <a16:creationId xmlns:a16="http://schemas.microsoft.com/office/drawing/2014/main" id="{CA19FD12-1C4D-3BF6-C1CB-45E9FBD07A3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8940" b="8940"/>
          <a:stretch>
            <a:fillRect/>
          </a:stretch>
        </p:blipFill>
        <p:spPr bwMode="auto">
          <a:xfrm>
            <a:off x="2604777" y="1446374"/>
            <a:ext cx="1924186" cy="20962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AFE5AF4B-A9E1-A6E0-BD7D-44037FCC66C2}"/>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12258" b="12258"/>
          <a:stretch>
            <a:fillRect/>
          </a:stretch>
        </p:blipFill>
        <p:spPr bwMode="auto">
          <a:xfrm>
            <a:off x="6964101" y="1437501"/>
            <a:ext cx="1924477" cy="20962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4" name="Picture Placeholder 33" descr="A person standing on a balcony with a city in the background&#10;&#10;Description automatically generated with low confidence">
            <a:extLst>
              <a:ext uri="{FF2B5EF4-FFF2-40B4-BE49-F238E27FC236}">
                <a16:creationId xmlns:a16="http://schemas.microsoft.com/office/drawing/2014/main" id="{DABA2641-84BF-F671-9802-CACDE7ADF02F}"/>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11075" b="11075"/>
          <a:stretch>
            <a:fillRect/>
          </a:stretch>
        </p:blipFill>
        <p:spPr>
          <a:xfrm>
            <a:off x="3021185" y="3693648"/>
            <a:ext cx="1924477" cy="2132440"/>
          </a:xfrm>
        </p:spPr>
      </p:pic>
      <p:sp>
        <p:nvSpPr>
          <p:cNvPr id="48" name="Text Placeholder 47">
            <a:extLst>
              <a:ext uri="{FF2B5EF4-FFF2-40B4-BE49-F238E27FC236}">
                <a16:creationId xmlns:a16="http://schemas.microsoft.com/office/drawing/2014/main" id="{209B52CE-D061-95BB-8773-D0311C29E4E5}"/>
              </a:ext>
            </a:extLst>
          </p:cNvPr>
          <p:cNvSpPr>
            <a:spLocks noGrp="1"/>
          </p:cNvSpPr>
          <p:nvPr>
            <p:ph type="body" sz="quarter" idx="20"/>
          </p:nvPr>
        </p:nvSpPr>
        <p:spPr>
          <a:xfrm>
            <a:off x="3021185" y="5945702"/>
            <a:ext cx="2000979" cy="274320"/>
          </a:xfrm>
        </p:spPr>
        <p:txBody>
          <a:bodyPr/>
          <a:lstStyle/>
          <a:p>
            <a:pPr algn="ctr"/>
            <a:r>
              <a:rPr lang="en-US" sz="2000">
                <a:solidFill>
                  <a:schemeClr val="tx1"/>
                </a:solidFill>
              </a:rPr>
              <a:t>Mukund Sahu</a:t>
            </a:r>
          </a:p>
        </p:txBody>
      </p:sp>
      <p:pic>
        <p:nvPicPr>
          <p:cNvPr id="52" name="Picture Placeholder 51" descr="A person standing in front of a large building&#10;&#10;Description automatically generated">
            <a:extLst>
              <a:ext uri="{FF2B5EF4-FFF2-40B4-BE49-F238E27FC236}">
                <a16:creationId xmlns:a16="http://schemas.microsoft.com/office/drawing/2014/main" id="{5418ED01-6EC7-972D-9841-46436054C8AC}"/>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52295" t="42234" b="1461"/>
          <a:stretch/>
        </p:blipFill>
        <p:spPr>
          <a:xfrm>
            <a:off x="4795638" y="1437501"/>
            <a:ext cx="1901788" cy="2105154"/>
          </a:xfrm>
        </p:spPr>
      </p:pic>
      <p:pic>
        <p:nvPicPr>
          <p:cNvPr id="62" name="Picture 61" descr="A picture containing human face, person, clothing, portrait&#10;&#10;Description automatically generated">
            <a:extLst>
              <a:ext uri="{FF2B5EF4-FFF2-40B4-BE49-F238E27FC236}">
                <a16:creationId xmlns:a16="http://schemas.microsoft.com/office/drawing/2014/main" id="{BFE56A3A-D7BB-0AE4-0F9C-79524715A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438" y="3723136"/>
            <a:ext cx="1872482" cy="2117696"/>
          </a:xfrm>
          <a:prstGeom prst="rect">
            <a:avLst/>
          </a:prstGeom>
        </p:spPr>
      </p:pic>
      <p:sp>
        <p:nvSpPr>
          <p:cNvPr id="64" name="Text Placeholder 47">
            <a:extLst>
              <a:ext uri="{FF2B5EF4-FFF2-40B4-BE49-F238E27FC236}">
                <a16:creationId xmlns:a16="http://schemas.microsoft.com/office/drawing/2014/main" id="{9ABD8AA6-B3CF-3FCE-10F5-0123643EEEE5}"/>
              </a:ext>
            </a:extLst>
          </p:cNvPr>
          <p:cNvSpPr txBox="1">
            <a:spLocks/>
          </p:cNvSpPr>
          <p:nvPr/>
        </p:nvSpPr>
        <p:spPr>
          <a:xfrm>
            <a:off x="5060485" y="5938080"/>
            <a:ext cx="2403072" cy="2819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Pranshu Vashishth</a:t>
            </a:r>
          </a:p>
        </p:txBody>
      </p:sp>
      <p:sp>
        <p:nvSpPr>
          <p:cNvPr id="65" name="Text Placeholder 47">
            <a:extLst>
              <a:ext uri="{FF2B5EF4-FFF2-40B4-BE49-F238E27FC236}">
                <a16:creationId xmlns:a16="http://schemas.microsoft.com/office/drawing/2014/main" id="{6DBFAB0B-3CBB-DC3B-2EB7-5600003F33DE}"/>
              </a:ext>
            </a:extLst>
          </p:cNvPr>
          <p:cNvSpPr txBox="1">
            <a:spLocks/>
          </p:cNvSpPr>
          <p:nvPr/>
        </p:nvSpPr>
        <p:spPr>
          <a:xfrm>
            <a:off x="7440107" y="5929207"/>
            <a:ext cx="2000979" cy="2743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Dharan Tej</a:t>
            </a:r>
          </a:p>
        </p:txBody>
      </p:sp>
      <p:pic>
        <p:nvPicPr>
          <p:cNvPr id="67" name="Picture 66" descr="A person wearing a backpack&#10;&#10;Description automatically generated with medium confidence">
            <a:extLst>
              <a:ext uri="{FF2B5EF4-FFF2-40B4-BE49-F238E27FC236}">
                <a16:creationId xmlns:a16="http://schemas.microsoft.com/office/drawing/2014/main" id="{77D1461E-28AB-B30C-96A9-C419CCCFF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440107" y="3723136"/>
            <a:ext cx="1932524" cy="2132440"/>
          </a:xfrm>
          <a:prstGeom prst="rect">
            <a:avLst/>
          </a:prstGeom>
        </p:spPr>
      </p:pic>
    </p:spTree>
    <p:extLst>
      <p:ext uri="{BB962C8B-B14F-4D97-AF65-F5344CB8AC3E}">
        <p14:creationId xmlns:p14="http://schemas.microsoft.com/office/powerpoint/2010/main" val="138626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8B1C0"/>
            </a:gs>
            <a:gs pos="37000">
              <a:schemeClr val="accent1">
                <a:lumMod val="45000"/>
                <a:lumOff val="55000"/>
              </a:schemeClr>
            </a:gs>
            <a:gs pos="14000">
              <a:srgbClr val="97CAD4"/>
            </a:gs>
            <a:gs pos="89000">
              <a:srgbClr val="ADD7DD"/>
            </a:gs>
            <a:gs pos="100000">
              <a:srgbClr val="8DC7CF"/>
            </a:gs>
            <a:gs pos="68000">
              <a:schemeClr val="accent1">
                <a:lumMod val="45000"/>
                <a:lumOff val="55000"/>
              </a:schemeClr>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C775E-7F49-DEC1-7594-BC06283629B6}"/>
              </a:ext>
            </a:extLst>
          </p:cNvPr>
          <p:cNvSpPr>
            <a:spLocks noGrp="1"/>
          </p:cNvSpPr>
          <p:nvPr>
            <p:ph type="title"/>
          </p:nvPr>
        </p:nvSpPr>
        <p:spPr>
          <a:xfrm>
            <a:off x="0" y="2358"/>
            <a:ext cx="12192000" cy="610863"/>
          </a:xfrm>
        </p:spPr>
        <p:txBody>
          <a:bodyPr>
            <a:normAutofit/>
          </a:bodyPr>
          <a:lstStyle/>
          <a:p>
            <a:pPr algn="ctr"/>
            <a:r>
              <a:rPr lang="en-US" sz="4150">
                <a:latin typeface="Aharoni" panose="020B0604020202020204" pitchFamily="2" charset="-79"/>
                <a:cs typeface="Aharoni" panose="020B0604020202020204" pitchFamily="2" charset="-79"/>
              </a:rPr>
              <a:t>WorkFlow</a:t>
            </a:r>
          </a:p>
        </p:txBody>
      </p:sp>
      <p:pic>
        <p:nvPicPr>
          <p:cNvPr id="5" name="Picture 5" descr="Diagram&#10;&#10;Description automatically generated">
            <a:extLst>
              <a:ext uri="{FF2B5EF4-FFF2-40B4-BE49-F238E27FC236}">
                <a16:creationId xmlns:a16="http://schemas.microsoft.com/office/drawing/2014/main" id="{6E290FF9-F21D-E43D-C98E-F65B1F9B1F7E}"/>
              </a:ext>
            </a:extLst>
          </p:cNvPr>
          <p:cNvPicPr>
            <a:picLocks noChangeAspect="1"/>
          </p:cNvPicPr>
          <p:nvPr/>
        </p:nvPicPr>
        <p:blipFill rotWithShape="1">
          <a:blip r:embed="rId2"/>
          <a:srcRect l="2111" t="3465" r="1727" b="4208"/>
          <a:stretch/>
        </p:blipFill>
        <p:spPr>
          <a:xfrm>
            <a:off x="540591" y="570515"/>
            <a:ext cx="11110934" cy="6062431"/>
          </a:xfrm>
          <a:prstGeom prst="rect">
            <a:avLst/>
          </a:prstGeom>
        </p:spPr>
      </p:pic>
    </p:spTree>
    <p:extLst>
      <p:ext uri="{BB962C8B-B14F-4D97-AF65-F5344CB8AC3E}">
        <p14:creationId xmlns:p14="http://schemas.microsoft.com/office/powerpoint/2010/main" val="3947069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FCB6B5B1-EB8B-109B-3146-1580971EED51}"/>
              </a:ext>
            </a:extLst>
          </p:cNvPr>
          <p:cNvPicPr>
            <a:picLocks noGrp="1" noChangeAspect="1"/>
          </p:cNvPicPr>
          <p:nvPr>
            <p:ph type="pic" sz="quarter" idx="13"/>
          </p:nvPr>
        </p:nvPicPr>
        <p:blipFill rotWithShape="1">
          <a:blip r:embed="rId2"/>
          <a:srcRect l="1905" r="1666"/>
          <a:stretch/>
        </p:blipFill>
        <p:spPr>
          <a:xfrm>
            <a:off x="5817237" y="1421161"/>
            <a:ext cx="6215105" cy="3938215"/>
          </a:xfrm>
          <a:noFill/>
        </p:spPr>
      </p:pic>
      <p:sp>
        <p:nvSpPr>
          <p:cNvPr id="3" name="Title 2">
            <a:extLst>
              <a:ext uri="{FF2B5EF4-FFF2-40B4-BE49-F238E27FC236}">
                <a16:creationId xmlns:a16="http://schemas.microsoft.com/office/drawing/2014/main" id="{28D1D51D-20AF-A9CC-B68A-8283DF6601C5}"/>
              </a:ext>
            </a:extLst>
          </p:cNvPr>
          <p:cNvSpPr>
            <a:spLocks noGrp="1"/>
          </p:cNvSpPr>
          <p:nvPr>
            <p:ph type="title"/>
          </p:nvPr>
        </p:nvSpPr>
        <p:spPr>
          <a:xfrm>
            <a:off x="897213" y="810298"/>
            <a:ext cx="5407748" cy="610863"/>
          </a:xfrm>
        </p:spPr>
        <p:txBody>
          <a:bodyPr anchor="b">
            <a:normAutofit/>
          </a:bodyPr>
          <a:lstStyle/>
          <a:p>
            <a:r>
              <a:rPr lang="en-US"/>
              <a:t>How data flows?</a:t>
            </a:r>
          </a:p>
        </p:txBody>
      </p:sp>
      <p:sp>
        <p:nvSpPr>
          <p:cNvPr id="12" name="Text Placeholder 3">
            <a:extLst>
              <a:ext uri="{FF2B5EF4-FFF2-40B4-BE49-F238E27FC236}">
                <a16:creationId xmlns:a16="http://schemas.microsoft.com/office/drawing/2014/main" id="{B6CDF33E-89AD-9D18-9ECD-C6FBCD0D16B9}"/>
              </a:ext>
            </a:extLst>
          </p:cNvPr>
          <p:cNvSpPr>
            <a:spLocks noGrp="1"/>
          </p:cNvSpPr>
          <p:nvPr>
            <p:ph type="body" sz="quarter" idx="11"/>
          </p:nvPr>
        </p:nvSpPr>
        <p:spPr>
          <a:xfrm>
            <a:off x="897213" y="2273900"/>
            <a:ext cx="5030377" cy="3938215"/>
          </a:xfrm>
        </p:spPr>
        <p:txBody>
          <a:bodyPr/>
          <a:lstStyle/>
          <a:p>
            <a:pPr marL="285750" indent="-285750">
              <a:buChar char="•"/>
            </a:pPr>
            <a:r>
              <a:rPr lang="en-US" sz="1750">
                <a:cs typeface="Sabon Next LT"/>
              </a:rPr>
              <a:t>Ingestion -: </a:t>
            </a:r>
            <a:r>
              <a:rPr lang="en-US" sz="1750">
                <a:ea typeface="+mn-lt"/>
                <a:cs typeface="+mn-lt"/>
              </a:rPr>
              <a:t>Data ingestion is the process of collecting data from various sources and moving it to a destination where it can be accessed, used, and analyzed.</a:t>
            </a:r>
          </a:p>
          <a:p>
            <a:pPr marL="285750" indent="-285750">
              <a:buChar char="•"/>
            </a:pPr>
            <a:endParaRPr lang="en-US" sz="1750">
              <a:ea typeface="+mn-lt"/>
              <a:cs typeface="+mn-lt"/>
            </a:endParaRPr>
          </a:p>
          <a:p>
            <a:pPr marL="285750" indent="-285750">
              <a:buChar char="•"/>
            </a:pPr>
            <a:r>
              <a:rPr lang="en-US" sz="1750">
                <a:ea typeface="+mn-lt"/>
                <a:cs typeface="+mn-lt"/>
              </a:rPr>
              <a:t>Prep &amp; Storage -: Changing raw data to clean &amp; to store that clean data.</a:t>
            </a:r>
          </a:p>
          <a:p>
            <a:pPr marL="285750" indent="-285750">
              <a:buChar char="•"/>
            </a:pPr>
            <a:endParaRPr lang="en-US" sz="1750">
              <a:ea typeface="+mn-lt"/>
              <a:cs typeface="+mn-lt"/>
            </a:endParaRPr>
          </a:p>
          <a:p>
            <a:pPr marL="285750" indent="-285750">
              <a:buChar char="•"/>
            </a:pPr>
            <a:r>
              <a:rPr lang="en-US" sz="1750">
                <a:ea typeface="+mn-lt"/>
                <a:cs typeface="+mn-lt"/>
              </a:rPr>
              <a:t>Analysis &amp; ML -: Extraction of meaningful insights, visualization of data &amp; applying ML models.</a:t>
            </a:r>
          </a:p>
          <a:p>
            <a:endParaRPr lang="en-US" sz="1800"/>
          </a:p>
        </p:txBody>
      </p:sp>
    </p:spTree>
    <p:extLst>
      <p:ext uri="{BB962C8B-B14F-4D97-AF65-F5344CB8AC3E}">
        <p14:creationId xmlns:p14="http://schemas.microsoft.com/office/powerpoint/2010/main" val="286088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rgbClr val="68B1C0"/>
            </a:gs>
            <a:gs pos="37000">
              <a:schemeClr val="accent1">
                <a:lumMod val="45000"/>
                <a:lumOff val="55000"/>
              </a:schemeClr>
            </a:gs>
            <a:gs pos="14000">
              <a:srgbClr val="97CAD4"/>
            </a:gs>
            <a:gs pos="89000">
              <a:srgbClr val="ADD7DD"/>
            </a:gs>
            <a:gs pos="100000">
              <a:srgbClr val="8DC7CF"/>
            </a:gs>
            <a:gs pos="68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0D683-85BE-0B23-EE60-84FE1163A4FA}"/>
              </a:ext>
            </a:extLst>
          </p:cNvPr>
          <p:cNvSpPr>
            <a:spLocks noGrp="1"/>
          </p:cNvSpPr>
          <p:nvPr>
            <p:ph type="title"/>
          </p:nvPr>
        </p:nvSpPr>
        <p:spPr>
          <a:xfrm>
            <a:off x="546099" y="540911"/>
            <a:ext cx="5143501" cy="651202"/>
          </a:xfrm>
        </p:spPr>
        <p:txBody>
          <a:bodyPr anchor="b">
            <a:normAutofit fontScale="90000"/>
          </a:bodyPr>
          <a:lstStyle/>
          <a:p>
            <a:r>
              <a:rPr lang="en-US"/>
              <a:t>Data Prep by Trifacta</a:t>
            </a:r>
          </a:p>
        </p:txBody>
      </p:sp>
      <p:sp>
        <p:nvSpPr>
          <p:cNvPr id="5" name="Content Placeholder 4">
            <a:extLst>
              <a:ext uri="{FF2B5EF4-FFF2-40B4-BE49-F238E27FC236}">
                <a16:creationId xmlns:a16="http://schemas.microsoft.com/office/drawing/2014/main" id="{0D1A5C29-036A-9323-72E2-0617A7477EB1}"/>
              </a:ext>
            </a:extLst>
          </p:cNvPr>
          <p:cNvSpPr>
            <a:spLocks noGrp="1"/>
          </p:cNvSpPr>
          <p:nvPr>
            <p:ph type="body" sz="quarter" idx="11"/>
          </p:nvPr>
        </p:nvSpPr>
        <p:spPr>
          <a:xfrm>
            <a:off x="546099" y="1692322"/>
            <a:ext cx="4751615" cy="4655737"/>
          </a:xfrm>
        </p:spPr>
        <p:txBody>
          <a:bodyPr>
            <a:normAutofit lnSpcReduction="10000"/>
          </a:bodyPr>
          <a:lstStyle/>
          <a:p>
            <a:pPr>
              <a:lnSpc>
                <a:spcPct val="90000"/>
              </a:lnSpc>
            </a:pPr>
            <a:r>
              <a:rPr lang="en-US" sz="2000"/>
              <a:t>Data-prep by Trifacta is an intelligent data service for visually exploring, cleaning, and preparing structured and unstructured data for analysis, reporting, and machine learning. </a:t>
            </a:r>
          </a:p>
          <a:p>
            <a:pPr>
              <a:lnSpc>
                <a:spcPct val="90000"/>
              </a:lnSpc>
            </a:pPr>
            <a:r>
              <a:rPr lang="en-US" sz="2000"/>
              <a:t>Data-prep by Trifacta helps to do the following:</a:t>
            </a:r>
          </a:p>
          <a:p>
            <a:pPr marL="285750" indent="-285750">
              <a:lnSpc>
                <a:spcPct val="90000"/>
              </a:lnSpc>
              <a:buFont typeface="Arial"/>
              <a:buChar char="•"/>
            </a:pPr>
            <a:r>
              <a:rPr lang="en-US" sz="2000"/>
              <a:t>Cut time to prepare actionable data</a:t>
            </a:r>
          </a:p>
          <a:p>
            <a:pPr marL="285750" indent="-285750">
              <a:lnSpc>
                <a:spcPct val="90000"/>
              </a:lnSpc>
              <a:buFont typeface="Arial"/>
              <a:buChar char="•"/>
            </a:pPr>
            <a:r>
              <a:rPr lang="en-US" sz="2000"/>
              <a:t>Avoid IT bottlenecks and reliance on data scientists in data prep</a:t>
            </a:r>
          </a:p>
          <a:p>
            <a:pPr marL="285750" indent="-285750">
              <a:lnSpc>
                <a:spcPct val="90000"/>
              </a:lnSpc>
              <a:buFont typeface="Arial"/>
              <a:buChar char="•"/>
            </a:pPr>
            <a:r>
              <a:rPr lang="en-US" sz="2000"/>
              <a:t>Deliver tools to prepare data to the people who understand the data</a:t>
            </a:r>
          </a:p>
          <a:p>
            <a:pPr marL="285750" indent="-285750">
              <a:lnSpc>
                <a:spcPct val="90000"/>
              </a:lnSpc>
              <a:buFont typeface="Arial"/>
              <a:buChar char="•"/>
            </a:pPr>
            <a:r>
              <a:rPr lang="en-US" sz="2000"/>
              <a:t>Eliminate manual prep work</a:t>
            </a:r>
          </a:p>
          <a:p>
            <a:pPr marL="285750" indent="-285750">
              <a:lnSpc>
                <a:spcPct val="90000"/>
              </a:lnSpc>
              <a:buFont typeface="Arial"/>
              <a:buChar char="•"/>
            </a:pPr>
            <a:r>
              <a:rPr lang="en-US" sz="2000"/>
              <a:t>Surface data quality issues in a way that's easy to fix them</a:t>
            </a:r>
          </a:p>
          <a:p>
            <a:pPr>
              <a:lnSpc>
                <a:spcPct val="90000"/>
              </a:lnSpc>
            </a:pPr>
            <a:endParaRPr lang="en-US" sz="2000"/>
          </a:p>
          <a:p>
            <a:pPr>
              <a:lnSpc>
                <a:spcPct val="90000"/>
              </a:lnSpc>
            </a:pPr>
            <a:endParaRPr lang="en-US" sz="2000"/>
          </a:p>
          <a:p>
            <a:pPr>
              <a:lnSpc>
                <a:spcPct val="90000"/>
              </a:lnSpc>
            </a:pPr>
            <a:endParaRPr lang="en-US" sz="2000"/>
          </a:p>
          <a:p>
            <a:pPr>
              <a:lnSpc>
                <a:spcPct val="90000"/>
              </a:lnSpc>
            </a:pPr>
            <a:endParaRPr lang="en-US" sz="2000"/>
          </a:p>
        </p:txBody>
      </p:sp>
      <p:pic>
        <p:nvPicPr>
          <p:cNvPr id="16" name="Picture 10" descr="Table&#10;&#10;Description automatically generated">
            <a:extLst>
              <a:ext uri="{FF2B5EF4-FFF2-40B4-BE49-F238E27FC236}">
                <a16:creationId xmlns:a16="http://schemas.microsoft.com/office/drawing/2014/main" id="{8412606B-0BFE-89AD-33E0-B3056A61EB72}"/>
              </a:ext>
            </a:extLst>
          </p:cNvPr>
          <p:cNvPicPr>
            <a:picLocks noChangeAspect="1"/>
          </p:cNvPicPr>
          <p:nvPr/>
        </p:nvPicPr>
        <p:blipFill>
          <a:blip r:embed="rId2"/>
          <a:stretch>
            <a:fillRect/>
          </a:stretch>
        </p:blipFill>
        <p:spPr>
          <a:xfrm>
            <a:off x="5623068" y="1920240"/>
            <a:ext cx="6172200" cy="4058697"/>
          </a:xfrm>
          <a:prstGeom prst="rect">
            <a:avLst/>
          </a:prstGeom>
          <a:noFill/>
        </p:spPr>
      </p:pic>
    </p:spTree>
    <p:extLst>
      <p:ext uri="{BB962C8B-B14F-4D97-AF65-F5344CB8AC3E}">
        <p14:creationId xmlns:p14="http://schemas.microsoft.com/office/powerpoint/2010/main" val="3166791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r="-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05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793564" y="320040"/>
            <a:ext cx="6604871" cy="768096"/>
          </a:xfrm>
        </p:spPr>
        <p:txBody>
          <a:bodyPr vert="horz" lIns="91440" tIns="45720" rIns="91440" bIns="45720" rtlCol="0" anchor="t">
            <a:normAutofit/>
          </a:bodyPr>
          <a:lstStyle/>
          <a:p>
            <a:pPr algn="ctr"/>
            <a:r>
              <a:rPr lang="en-US" altLang="zh-CN" b="1" kern="1200" cap="all" baseline="0"/>
              <a:t>PIVOTAL FACTORS</a:t>
            </a:r>
            <a:endParaRPr lang="en-US" b="1" kern="1200" cap="all" baseline="0"/>
          </a:p>
        </p:txBody>
      </p:sp>
      <p:graphicFrame>
        <p:nvGraphicFramePr>
          <p:cNvPr id="10" name="TextBox 4">
            <a:extLst>
              <a:ext uri="{FF2B5EF4-FFF2-40B4-BE49-F238E27FC236}">
                <a16:creationId xmlns:a16="http://schemas.microsoft.com/office/drawing/2014/main" id="{7453B7D3-7996-953B-F20E-C6CB2A416F14}"/>
              </a:ext>
            </a:extLst>
          </p:cNvPr>
          <p:cNvGraphicFramePr/>
          <p:nvPr>
            <p:extLst>
              <p:ext uri="{D42A27DB-BD31-4B8C-83A1-F6EECF244321}">
                <p14:modId xmlns:p14="http://schemas.microsoft.com/office/powerpoint/2010/main" val="1597582116"/>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FFFF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73046" y="76188"/>
            <a:ext cx="11615433" cy="713232"/>
          </a:xfrm>
        </p:spPr>
        <p:txBody>
          <a:bodyPr/>
          <a:lstStyle/>
          <a:p>
            <a:pPr algn="ctr"/>
            <a:r>
              <a:rPr lang="en-US">
                <a:solidFill>
                  <a:schemeClr val="accent4">
                    <a:lumMod val="50000"/>
                  </a:schemeClr>
                </a:solidFill>
              </a:rPr>
              <a:t>BIGQUERY SQL ANALYSIS</a:t>
            </a:r>
          </a:p>
        </p:txBody>
      </p:sp>
      <p:graphicFrame>
        <p:nvGraphicFramePr>
          <p:cNvPr id="3" name="Chart 2">
            <a:extLst>
              <a:ext uri="{FF2B5EF4-FFF2-40B4-BE49-F238E27FC236}">
                <a16:creationId xmlns:a16="http://schemas.microsoft.com/office/drawing/2014/main" id="{FA9B3C43-632B-C83C-7C49-A5BE350EF5F4}"/>
              </a:ext>
            </a:extLst>
          </p:cNvPr>
          <p:cNvGraphicFramePr>
            <a:graphicFrameLocks/>
          </p:cNvGraphicFramePr>
          <p:nvPr>
            <p:extLst>
              <p:ext uri="{D42A27DB-BD31-4B8C-83A1-F6EECF244321}">
                <p14:modId xmlns:p14="http://schemas.microsoft.com/office/powerpoint/2010/main" val="1230744341"/>
              </p:ext>
            </p:extLst>
          </p:nvPr>
        </p:nvGraphicFramePr>
        <p:xfrm>
          <a:off x="473046" y="771198"/>
          <a:ext cx="11459873" cy="30527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FB14A06D-7FD0-9ACD-DD46-46027875298E}"/>
              </a:ext>
            </a:extLst>
          </p:cNvPr>
          <p:cNvGraphicFramePr>
            <a:graphicFrameLocks/>
          </p:cNvGraphicFramePr>
          <p:nvPr>
            <p:extLst>
              <p:ext uri="{D42A27DB-BD31-4B8C-83A1-F6EECF244321}">
                <p14:modId xmlns:p14="http://schemas.microsoft.com/office/powerpoint/2010/main" val="2713643451"/>
              </p:ext>
            </p:extLst>
          </p:nvPr>
        </p:nvGraphicFramePr>
        <p:xfrm>
          <a:off x="576567" y="3776662"/>
          <a:ext cx="11615433" cy="308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4521198"/>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9EC1AB0-9704-404D-B6D3-819D938AC55B}">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Theme1</vt:lpstr>
      <vt:lpstr>Training &amp; optimizing ML models on GCP for natality data</vt:lpstr>
      <vt:lpstr>PowerPoint Presentation</vt:lpstr>
      <vt:lpstr>Introduction</vt:lpstr>
      <vt:lpstr>WorkFlow</vt:lpstr>
      <vt:lpstr>How data flows?</vt:lpstr>
      <vt:lpstr>Data Prep by Trifacta</vt:lpstr>
      <vt:lpstr>PowerPoint Presentation</vt:lpstr>
      <vt:lpstr>PIVOTAL FACTORS</vt:lpstr>
      <vt:lpstr>BIGQUERY SQL ANALYSIS</vt:lpstr>
      <vt:lpstr>PowerPoint Presentation</vt:lpstr>
      <vt:lpstr>Data Compliance</vt:lpstr>
      <vt:lpstr>PII Compliance</vt:lpstr>
      <vt:lpstr>PowerPoint Presentation</vt:lpstr>
      <vt:lpstr>How to secure a DataProc cluster with  a custom VPC </vt:lpstr>
      <vt:lpstr>Private Cloud vs Public Cloud</vt:lpstr>
      <vt:lpstr>PowerPoint Presentation</vt:lpstr>
      <vt:lpstr>PowerPoint Presentation</vt:lpstr>
      <vt:lpstr>Data Proc</vt:lpstr>
      <vt:lpstr>Running a SparkML project on Dataproc  involves several steps:​ </vt:lpstr>
      <vt:lpstr>STEP 1:  Create a Dataproc cluster </vt:lpstr>
      <vt:lpstr>STEP 2: Upload your PySpark project code and data </vt:lpstr>
      <vt:lpstr>PowerPoint Presentation</vt:lpstr>
      <vt:lpstr>STEP 4: Job execution </vt:lpstr>
      <vt:lpstr>STEP 5: Retrieve results </vt:lpstr>
      <vt:lpstr>PowerPoint Presentation</vt:lpstr>
      <vt:lpstr>BIG QUERY ML</vt:lpstr>
      <vt:lpstr>BIG Query ML</vt:lpstr>
      <vt:lpstr>Different ML algorithms considered</vt:lpstr>
      <vt:lpstr>Machine learning Jargons</vt:lpstr>
      <vt:lpstr>Machine learning model Run</vt:lpstr>
      <vt:lpstr>Linear regression Out performs Random forest</vt:lpstr>
      <vt:lpstr>Prediction</vt:lpstr>
      <vt:lpstr>Baby Race</vt:lpstr>
      <vt:lpstr>Distribution according to baby weights</vt:lpstr>
      <vt:lpstr>Summary</vt:lpstr>
      <vt:lpstr>User stories</vt:lpstr>
      <vt:lpstr>Slide 11</vt:lpstr>
      <vt:lpstr>MEET THE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&amp; optimizing ML models on GCP for natality data</dc:title>
  <dc:creator>Tyagi, Parth</dc:creator>
  <cp:revision>2</cp:revision>
  <dcterms:created xsi:type="dcterms:W3CDTF">2023-05-16T09:23:15Z</dcterms:created>
  <dcterms:modified xsi:type="dcterms:W3CDTF">2023-05-20T07:17:00Z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